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4" r:id="rId2"/>
  </p:sldMasterIdLst>
  <p:notesMasterIdLst>
    <p:notesMasterId r:id="rId60"/>
  </p:notesMasterIdLst>
  <p:sldIdLst>
    <p:sldId id="256" r:id="rId3"/>
    <p:sldId id="257" r:id="rId4"/>
    <p:sldId id="324" r:id="rId5"/>
    <p:sldId id="338" r:id="rId6"/>
    <p:sldId id="286" r:id="rId7"/>
    <p:sldId id="346" r:id="rId8"/>
    <p:sldId id="285" r:id="rId9"/>
    <p:sldId id="295" r:id="rId10"/>
    <p:sldId id="296" r:id="rId11"/>
    <p:sldId id="299" r:id="rId12"/>
    <p:sldId id="325" r:id="rId13"/>
    <p:sldId id="300" r:id="rId14"/>
    <p:sldId id="301" r:id="rId15"/>
    <p:sldId id="339" r:id="rId16"/>
    <p:sldId id="334" r:id="rId17"/>
    <p:sldId id="348" r:id="rId18"/>
    <p:sldId id="279" r:id="rId19"/>
    <p:sldId id="351" r:id="rId20"/>
    <p:sldId id="326" r:id="rId21"/>
    <p:sldId id="287" r:id="rId22"/>
    <p:sldId id="340" r:id="rId23"/>
    <p:sldId id="341" r:id="rId24"/>
    <p:sldId id="342" r:id="rId25"/>
    <p:sldId id="288" r:id="rId26"/>
    <p:sldId id="289" r:id="rId27"/>
    <p:sldId id="290" r:id="rId28"/>
    <p:sldId id="291" r:id="rId29"/>
    <p:sldId id="337" r:id="rId30"/>
    <p:sldId id="344" r:id="rId31"/>
    <p:sldId id="317" r:id="rId32"/>
    <p:sldId id="292" r:id="rId33"/>
    <p:sldId id="293" r:id="rId34"/>
    <p:sldId id="322" r:id="rId35"/>
    <p:sldId id="345" r:id="rId36"/>
    <p:sldId id="323" r:id="rId37"/>
    <p:sldId id="302" r:id="rId38"/>
    <p:sldId id="349" r:id="rId39"/>
    <p:sldId id="303" r:id="rId40"/>
    <p:sldId id="352" r:id="rId41"/>
    <p:sldId id="306" r:id="rId42"/>
    <p:sldId id="304" r:id="rId43"/>
    <p:sldId id="327" r:id="rId44"/>
    <p:sldId id="307" r:id="rId45"/>
    <p:sldId id="308" r:id="rId46"/>
    <p:sldId id="309" r:id="rId47"/>
    <p:sldId id="328" r:id="rId48"/>
    <p:sldId id="350" r:id="rId49"/>
    <p:sldId id="318" r:id="rId50"/>
    <p:sldId id="353" r:id="rId51"/>
    <p:sldId id="330" r:id="rId52"/>
    <p:sldId id="347" r:id="rId53"/>
    <p:sldId id="319" r:id="rId54"/>
    <p:sldId id="329" r:id="rId55"/>
    <p:sldId id="332" r:id="rId56"/>
    <p:sldId id="333" r:id="rId57"/>
    <p:sldId id="355" r:id="rId58"/>
    <p:sldId id="284" r:id="rId59"/>
  </p:sldIdLst>
  <p:sldSz cx="9144000" cy="5143500" type="screen16x9"/>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4239" autoAdjust="0"/>
  </p:normalViewPr>
  <p:slideViewPr>
    <p:cSldViewPr>
      <p:cViewPr varScale="1">
        <p:scale>
          <a:sx n="112" d="100"/>
          <a:sy n="112" d="100"/>
        </p:scale>
        <p:origin x="1506" y="10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7FBB2D-4E04-4A32-88BD-3D5DEDDE2EBF}" type="doc">
      <dgm:prSet loTypeId="urn:microsoft.com/office/officeart/2005/8/layout/cycle8" loCatId="cycle" qsTypeId="urn:microsoft.com/office/officeart/2005/8/quickstyle/simple4" qsCatId="simple" csTypeId="urn:microsoft.com/office/officeart/2005/8/colors/colorful1" csCatId="colorful" phldr="1"/>
      <dgm:spPr/>
      <dgm:t>
        <a:bodyPr/>
        <a:lstStyle/>
        <a:p>
          <a:endParaRPr lang="en-US"/>
        </a:p>
      </dgm:t>
    </dgm:pt>
    <dgm:pt modelId="{EC0E9B5B-FADF-4AA5-A279-9400D1070143}">
      <dgm:prSet phldrT="[Text]" custT="1"/>
      <dgm:spPr>
        <a:scene3d>
          <a:camera prst="orthographicFront"/>
          <a:lightRig rig="threePt" dir="t"/>
        </a:scene3d>
        <a:sp3d extrusionH="12700"/>
      </dgm:spPr>
      <dgm:t>
        <a:bodyPr/>
        <a:lstStyle/>
        <a:p>
          <a:r>
            <a:rPr lang="en-US" sz="2300" dirty="0"/>
            <a:t>Data</a:t>
          </a:r>
        </a:p>
      </dgm:t>
    </dgm:pt>
    <dgm:pt modelId="{917FB807-E194-4168-B103-B3ADED7739D8}" type="parTrans" cxnId="{B8C87A37-5030-42E1-BF0F-F72745FE2B76}">
      <dgm:prSet/>
      <dgm:spPr/>
      <dgm:t>
        <a:bodyPr/>
        <a:lstStyle/>
        <a:p>
          <a:endParaRPr lang="en-US" sz="2300"/>
        </a:p>
      </dgm:t>
    </dgm:pt>
    <dgm:pt modelId="{25716B17-F782-4C77-9B8D-DF4585074D0C}" type="sibTrans" cxnId="{B8C87A37-5030-42E1-BF0F-F72745FE2B76}">
      <dgm:prSet/>
      <dgm:spPr/>
      <dgm:t>
        <a:bodyPr/>
        <a:lstStyle/>
        <a:p>
          <a:endParaRPr lang="en-US" sz="2300"/>
        </a:p>
      </dgm:t>
    </dgm:pt>
    <dgm:pt modelId="{3A14907D-B02E-4F90-95CE-AA772576B0B1}">
      <dgm:prSet phldrT="[Text]" custT="1"/>
      <dgm:spPr>
        <a:scene3d>
          <a:camera prst="orthographicFront"/>
          <a:lightRig rig="threePt" dir="t"/>
        </a:scene3d>
        <a:sp3d extrusionH="12700"/>
      </dgm:spPr>
      <dgm:t>
        <a:bodyPr/>
        <a:lstStyle/>
        <a:p>
          <a:r>
            <a:rPr lang="en-US" sz="2300" dirty="0"/>
            <a:t>Knowledge</a:t>
          </a:r>
        </a:p>
      </dgm:t>
    </dgm:pt>
    <dgm:pt modelId="{F0EFC68A-ED51-4D64-AF70-FF22A4C6D9BF}" type="parTrans" cxnId="{8E131C48-B1E6-43C8-8846-B1553F2B8D4D}">
      <dgm:prSet/>
      <dgm:spPr/>
      <dgm:t>
        <a:bodyPr/>
        <a:lstStyle/>
        <a:p>
          <a:endParaRPr lang="en-US" sz="2300"/>
        </a:p>
      </dgm:t>
    </dgm:pt>
    <dgm:pt modelId="{486C8B7D-4981-42EE-8B63-E8332DAD2A92}" type="sibTrans" cxnId="{8E131C48-B1E6-43C8-8846-B1553F2B8D4D}">
      <dgm:prSet/>
      <dgm:spPr/>
      <dgm:t>
        <a:bodyPr/>
        <a:lstStyle/>
        <a:p>
          <a:endParaRPr lang="en-US" sz="2300"/>
        </a:p>
      </dgm:t>
    </dgm:pt>
    <dgm:pt modelId="{CD7F647E-884D-42A1-82C3-5E05CCABB779}">
      <dgm:prSet phldrT="[Text]" custT="1"/>
      <dgm:spPr>
        <a:scene3d>
          <a:camera prst="orthographicFront"/>
          <a:lightRig rig="threePt" dir="t"/>
        </a:scene3d>
        <a:sp3d extrusionH="12700"/>
      </dgm:spPr>
      <dgm:t>
        <a:bodyPr/>
        <a:lstStyle/>
        <a:p>
          <a:r>
            <a:rPr lang="en-US" sz="2300" dirty="0"/>
            <a:t>Inform-</a:t>
          </a:r>
          <a:r>
            <a:rPr lang="en-US" sz="2300" dirty="0" err="1"/>
            <a:t>ation</a:t>
          </a:r>
          <a:endParaRPr lang="en-US" sz="2300" dirty="0"/>
        </a:p>
      </dgm:t>
    </dgm:pt>
    <dgm:pt modelId="{24B3D227-A624-40B2-916B-0E7F5DBCF688}" type="parTrans" cxnId="{4DEA87CB-EAAE-470E-B381-AE51220DE205}">
      <dgm:prSet/>
      <dgm:spPr/>
      <dgm:t>
        <a:bodyPr/>
        <a:lstStyle/>
        <a:p>
          <a:endParaRPr lang="en-US" sz="2300"/>
        </a:p>
      </dgm:t>
    </dgm:pt>
    <dgm:pt modelId="{08E7C126-A257-43F9-9157-EEC54081D8DE}" type="sibTrans" cxnId="{4DEA87CB-EAAE-470E-B381-AE51220DE205}">
      <dgm:prSet/>
      <dgm:spPr/>
      <dgm:t>
        <a:bodyPr/>
        <a:lstStyle/>
        <a:p>
          <a:endParaRPr lang="en-US" sz="2300"/>
        </a:p>
      </dgm:t>
    </dgm:pt>
    <dgm:pt modelId="{A08D1196-D986-4320-8B03-BCBC772A80ED}" type="pres">
      <dgm:prSet presAssocID="{DC7FBB2D-4E04-4A32-88BD-3D5DEDDE2EBF}" presName="compositeShape" presStyleCnt="0">
        <dgm:presLayoutVars>
          <dgm:chMax val="7"/>
          <dgm:dir/>
          <dgm:resizeHandles val="exact"/>
        </dgm:presLayoutVars>
      </dgm:prSet>
      <dgm:spPr/>
    </dgm:pt>
    <dgm:pt modelId="{119E5330-7A13-4F61-81AA-A550CD045D5E}" type="pres">
      <dgm:prSet presAssocID="{DC7FBB2D-4E04-4A32-88BD-3D5DEDDE2EBF}" presName="wedge1" presStyleLbl="node1" presStyleIdx="0" presStyleCnt="3" custLinFactNeighborX="-1421" custLinFactNeighborY="973"/>
      <dgm:spPr/>
    </dgm:pt>
    <dgm:pt modelId="{13E036D0-EE6F-4F55-8697-220674F2AFAE}" type="pres">
      <dgm:prSet presAssocID="{DC7FBB2D-4E04-4A32-88BD-3D5DEDDE2EBF}" presName="dummy1a" presStyleCnt="0"/>
      <dgm:spPr>
        <a:scene3d>
          <a:camera prst="orthographicFront"/>
          <a:lightRig rig="threePt" dir="t"/>
        </a:scene3d>
        <a:sp3d extrusionH="12700"/>
      </dgm:spPr>
    </dgm:pt>
    <dgm:pt modelId="{677B5068-B1C2-47A7-93DB-13F8B00BCED3}" type="pres">
      <dgm:prSet presAssocID="{DC7FBB2D-4E04-4A32-88BD-3D5DEDDE2EBF}" presName="dummy1b" presStyleCnt="0"/>
      <dgm:spPr>
        <a:scene3d>
          <a:camera prst="orthographicFront"/>
          <a:lightRig rig="threePt" dir="t"/>
        </a:scene3d>
        <a:sp3d extrusionH="12700"/>
      </dgm:spPr>
    </dgm:pt>
    <dgm:pt modelId="{4536D2E1-3205-48DA-8B91-DBF325C66C27}" type="pres">
      <dgm:prSet presAssocID="{DC7FBB2D-4E04-4A32-88BD-3D5DEDDE2EBF}" presName="wedge1Tx" presStyleLbl="node1" presStyleIdx="0" presStyleCnt="3">
        <dgm:presLayoutVars>
          <dgm:chMax val="0"/>
          <dgm:chPref val="0"/>
          <dgm:bulletEnabled val="1"/>
        </dgm:presLayoutVars>
      </dgm:prSet>
      <dgm:spPr/>
    </dgm:pt>
    <dgm:pt modelId="{8FEC67B4-BED9-4856-99EF-9EF768E040E1}" type="pres">
      <dgm:prSet presAssocID="{DC7FBB2D-4E04-4A32-88BD-3D5DEDDE2EBF}" presName="wedge2" presStyleLbl="node1" presStyleIdx="1" presStyleCnt="3"/>
      <dgm:spPr/>
    </dgm:pt>
    <dgm:pt modelId="{63DE33AC-262D-45BD-ACCC-D4DB2BCC7C18}" type="pres">
      <dgm:prSet presAssocID="{DC7FBB2D-4E04-4A32-88BD-3D5DEDDE2EBF}" presName="dummy2a" presStyleCnt="0"/>
      <dgm:spPr>
        <a:scene3d>
          <a:camera prst="orthographicFront"/>
          <a:lightRig rig="threePt" dir="t"/>
        </a:scene3d>
        <a:sp3d extrusionH="12700"/>
      </dgm:spPr>
    </dgm:pt>
    <dgm:pt modelId="{80B88166-F263-4EA6-8BB7-922709184A61}" type="pres">
      <dgm:prSet presAssocID="{DC7FBB2D-4E04-4A32-88BD-3D5DEDDE2EBF}" presName="dummy2b" presStyleCnt="0"/>
      <dgm:spPr>
        <a:scene3d>
          <a:camera prst="orthographicFront"/>
          <a:lightRig rig="threePt" dir="t"/>
        </a:scene3d>
        <a:sp3d extrusionH="12700"/>
      </dgm:spPr>
    </dgm:pt>
    <dgm:pt modelId="{BFA01BF7-ADF2-4286-B0F7-53D583B5AA07}" type="pres">
      <dgm:prSet presAssocID="{DC7FBB2D-4E04-4A32-88BD-3D5DEDDE2EBF}" presName="wedge2Tx" presStyleLbl="node1" presStyleIdx="1" presStyleCnt="3">
        <dgm:presLayoutVars>
          <dgm:chMax val="0"/>
          <dgm:chPref val="0"/>
          <dgm:bulletEnabled val="1"/>
        </dgm:presLayoutVars>
      </dgm:prSet>
      <dgm:spPr/>
    </dgm:pt>
    <dgm:pt modelId="{5A28FEF3-B6E2-47DB-8D2B-3E4C44C1F9C2}" type="pres">
      <dgm:prSet presAssocID="{DC7FBB2D-4E04-4A32-88BD-3D5DEDDE2EBF}" presName="wedge3" presStyleLbl="node1" presStyleIdx="2" presStyleCnt="3"/>
      <dgm:spPr/>
    </dgm:pt>
    <dgm:pt modelId="{1CE79648-61A9-4F2A-9C8D-DCC02BAB2688}" type="pres">
      <dgm:prSet presAssocID="{DC7FBB2D-4E04-4A32-88BD-3D5DEDDE2EBF}" presName="dummy3a" presStyleCnt="0"/>
      <dgm:spPr>
        <a:scene3d>
          <a:camera prst="orthographicFront"/>
          <a:lightRig rig="threePt" dir="t"/>
        </a:scene3d>
        <a:sp3d extrusionH="12700"/>
      </dgm:spPr>
    </dgm:pt>
    <dgm:pt modelId="{F598D973-AD1D-45AE-853F-17C64E306C93}" type="pres">
      <dgm:prSet presAssocID="{DC7FBB2D-4E04-4A32-88BD-3D5DEDDE2EBF}" presName="dummy3b" presStyleCnt="0"/>
      <dgm:spPr>
        <a:scene3d>
          <a:camera prst="orthographicFront"/>
          <a:lightRig rig="threePt" dir="t"/>
        </a:scene3d>
        <a:sp3d extrusionH="12700"/>
      </dgm:spPr>
    </dgm:pt>
    <dgm:pt modelId="{621ACCA7-97FC-4A0E-B818-CD8CDBACF6C2}" type="pres">
      <dgm:prSet presAssocID="{DC7FBB2D-4E04-4A32-88BD-3D5DEDDE2EBF}" presName="wedge3Tx" presStyleLbl="node1" presStyleIdx="2" presStyleCnt="3">
        <dgm:presLayoutVars>
          <dgm:chMax val="0"/>
          <dgm:chPref val="0"/>
          <dgm:bulletEnabled val="1"/>
        </dgm:presLayoutVars>
      </dgm:prSet>
      <dgm:spPr/>
    </dgm:pt>
    <dgm:pt modelId="{194FABDD-B842-4FF9-8496-B04E29D176F1}" type="pres">
      <dgm:prSet presAssocID="{25716B17-F782-4C77-9B8D-DF4585074D0C}" presName="arrowWedge1" presStyleLbl="fgSibTrans2D1" presStyleIdx="0" presStyleCnt="3"/>
      <dgm:spPr>
        <a:scene3d>
          <a:camera prst="orthographicFront"/>
          <a:lightRig rig="threePt" dir="t"/>
        </a:scene3d>
        <a:sp3d extrusionH="12700"/>
      </dgm:spPr>
    </dgm:pt>
    <dgm:pt modelId="{2F27697D-1B69-4F84-958C-6CF58B7B5281}" type="pres">
      <dgm:prSet presAssocID="{486C8B7D-4981-42EE-8B63-E8332DAD2A92}" presName="arrowWedge2" presStyleLbl="fgSibTrans2D1" presStyleIdx="1" presStyleCnt="3"/>
      <dgm:spPr>
        <a:ln w="22225" cmpd="sng">
          <a:solidFill>
            <a:schemeClr val="bg1">
              <a:lumMod val="85000"/>
            </a:schemeClr>
          </a:solidFill>
        </a:ln>
        <a:scene3d>
          <a:camera prst="orthographicFront"/>
          <a:lightRig rig="threePt" dir="t"/>
        </a:scene3d>
        <a:sp3d extrusionH="12700"/>
      </dgm:spPr>
    </dgm:pt>
    <dgm:pt modelId="{1D855712-F563-482B-9721-C6DECBD4186C}" type="pres">
      <dgm:prSet presAssocID="{08E7C126-A257-43F9-9157-EEC54081D8DE}" presName="arrowWedge3" presStyleLbl="fgSibTrans2D1" presStyleIdx="2" presStyleCnt="3"/>
      <dgm:spPr>
        <a:scene3d>
          <a:camera prst="orthographicFront"/>
          <a:lightRig rig="threePt" dir="t"/>
        </a:scene3d>
        <a:sp3d extrusionH="12700"/>
      </dgm:spPr>
    </dgm:pt>
  </dgm:ptLst>
  <dgm:cxnLst>
    <dgm:cxn modelId="{8B21A220-AEE0-49EC-B1E5-F5B6D706F5FA}" type="presOf" srcId="{CD7F647E-884D-42A1-82C3-5E05CCABB779}" destId="{621ACCA7-97FC-4A0E-B818-CD8CDBACF6C2}" srcOrd="1" destOrd="0" presId="urn:microsoft.com/office/officeart/2005/8/layout/cycle8"/>
    <dgm:cxn modelId="{B8C87A37-5030-42E1-BF0F-F72745FE2B76}" srcId="{DC7FBB2D-4E04-4A32-88BD-3D5DEDDE2EBF}" destId="{EC0E9B5B-FADF-4AA5-A279-9400D1070143}" srcOrd="0" destOrd="0" parTransId="{917FB807-E194-4168-B103-B3ADED7739D8}" sibTransId="{25716B17-F782-4C77-9B8D-DF4585074D0C}"/>
    <dgm:cxn modelId="{8E131C48-B1E6-43C8-8846-B1553F2B8D4D}" srcId="{DC7FBB2D-4E04-4A32-88BD-3D5DEDDE2EBF}" destId="{3A14907D-B02E-4F90-95CE-AA772576B0B1}" srcOrd="1" destOrd="0" parTransId="{F0EFC68A-ED51-4D64-AF70-FF22A4C6D9BF}" sibTransId="{486C8B7D-4981-42EE-8B63-E8332DAD2A92}"/>
    <dgm:cxn modelId="{7C6E5873-FFD3-472D-8328-B758379833A6}" type="presOf" srcId="{DC7FBB2D-4E04-4A32-88BD-3D5DEDDE2EBF}" destId="{A08D1196-D986-4320-8B03-BCBC772A80ED}" srcOrd="0" destOrd="0" presId="urn:microsoft.com/office/officeart/2005/8/layout/cycle8"/>
    <dgm:cxn modelId="{F23DDE57-4F88-4B9C-BE0F-EE5A6DA0BB47}" type="presOf" srcId="{CD7F647E-884D-42A1-82C3-5E05CCABB779}" destId="{5A28FEF3-B6E2-47DB-8D2B-3E4C44C1F9C2}" srcOrd="0" destOrd="0" presId="urn:microsoft.com/office/officeart/2005/8/layout/cycle8"/>
    <dgm:cxn modelId="{1A6C2782-1CBE-41D6-BA6F-AF2CFA13B22C}" type="presOf" srcId="{3A14907D-B02E-4F90-95CE-AA772576B0B1}" destId="{BFA01BF7-ADF2-4286-B0F7-53D583B5AA07}" srcOrd="1" destOrd="0" presId="urn:microsoft.com/office/officeart/2005/8/layout/cycle8"/>
    <dgm:cxn modelId="{54FB1D86-736E-4DDD-818F-32F2CECD5D96}" type="presOf" srcId="{3A14907D-B02E-4F90-95CE-AA772576B0B1}" destId="{8FEC67B4-BED9-4856-99EF-9EF768E040E1}" srcOrd="0" destOrd="0" presId="urn:microsoft.com/office/officeart/2005/8/layout/cycle8"/>
    <dgm:cxn modelId="{443E4BB2-E646-4F9F-9925-51F7DF04CD42}" type="presOf" srcId="{EC0E9B5B-FADF-4AA5-A279-9400D1070143}" destId="{119E5330-7A13-4F61-81AA-A550CD045D5E}" srcOrd="0" destOrd="0" presId="urn:microsoft.com/office/officeart/2005/8/layout/cycle8"/>
    <dgm:cxn modelId="{4DEA87CB-EAAE-470E-B381-AE51220DE205}" srcId="{DC7FBB2D-4E04-4A32-88BD-3D5DEDDE2EBF}" destId="{CD7F647E-884D-42A1-82C3-5E05CCABB779}" srcOrd="2" destOrd="0" parTransId="{24B3D227-A624-40B2-916B-0E7F5DBCF688}" sibTransId="{08E7C126-A257-43F9-9157-EEC54081D8DE}"/>
    <dgm:cxn modelId="{B2B5F4DF-FCE7-4B16-969E-B05CB571229A}" type="presOf" srcId="{EC0E9B5B-FADF-4AA5-A279-9400D1070143}" destId="{4536D2E1-3205-48DA-8B91-DBF325C66C27}" srcOrd="1" destOrd="0" presId="urn:microsoft.com/office/officeart/2005/8/layout/cycle8"/>
    <dgm:cxn modelId="{04599B32-CA1C-4CD1-96B9-352DC66DA9C8}" type="presParOf" srcId="{A08D1196-D986-4320-8B03-BCBC772A80ED}" destId="{119E5330-7A13-4F61-81AA-A550CD045D5E}" srcOrd="0" destOrd="0" presId="urn:microsoft.com/office/officeart/2005/8/layout/cycle8"/>
    <dgm:cxn modelId="{9E96A57D-60F4-469B-881D-0B4A423FCA03}" type="presParOf" srcId="{A08D1196-D986-4320-8B03-BCBC772A80ED}" destId="{13E036D0-EE6F-4F55-8697-220674F2AFAE}" srcOrd="1" destOrd="0" presId="urn:microsoft.com/office/officeart/2005/8/layout/cycle8"/>
    <dgm:cxn modelId="{3C5945DE-B1DD-435E-9521-5D6895167E39}" type="presParOf" srcId="{A08D1196-D986-4320-8B03-BCBC772A80ED}" destId="{677B5068-B1C2-47A7-93DB-13F8B00BCED3}" srcOrd="2" destOrd="0" presId="urn:microsoft.com/office/officeart/2005/8/layout/cycle8"/>
    <dgm:cxn modelId="{9F80A87E-C3D4-4F11-8673-92C337E5284C}" type="presParOf" srcId="{A08D1196-D986-4320-8B03-BCBC772A80ED}" destId="{4536D2E1-3205-48DA-8B91-DBF325C66C27}" srcOrd="3" destOrd="0" presId="urn:microsoft.com/office/officeart/2005/8/layout/cycle8"/>
    <dgm:cxn modelId="{4D3AF7CF-DD63-4689-B897-F4CF5B9B39CE}" type="presParOf" srcId="{A08D1196-D986-4320-8B03-BCBC772A80ED}" destId="{8FEC67B4-BED9-4856-99EF-9EF768E040E1}" srcOrd="4" destOrd="0" presId="urn:microsoft.com/office/officeart/2005/8/layout/cycle8"/>
    <dgm:cxn modelId="{64D9C7BE-02B0-43B0-9B54-F56C5727D296}" type="presParOf" srcId="{A08D1196-D986-4320-8B03-BCBC772A80ED}" destId="{63DE33AC-262D-45BD-ACCC-D4DB2BCC7C18}" srcOrd="5" destOrd="0" presId="urn:microsoft.com/office/officeart/2005/8/layout/cycle8"/>
    <dgm:cxn modelId="{CCE443F5-13C8-4FC4-AE38-888054D59726}" type="presParOf" srcId="{A08D1196-D986-4320-8B03-BCBC772A80ED}" destId="{80B88166-F263-4EA6-8BB7-922709184A61}" srcOrd="6" destOrd="0" presId="urn:microsoft.com/office/officeart/2005/8/layout/cycle8"/>
    <dgm:cxn modelId="{97EA32BC-49C8-423A-93D9-D954D695978D}" type="presParOf" srcId="{A08D1196-D986-4320-8B03-BCBC772A80ED}" destId="{BFA01BF7-ADF2-4286-B0F7-53D583B5AA07}" srcOrd="7" destOrd="0" presId="urn:microsoft.com/office/officeart/2005/8/layout/cycle8"/>
    <dgm:cxn modelId="{4D6D50AE-778C-49A9-91D9-A53ED033158A}" type="presParOf" srcId="{A08D1196-D986-4320-8B03-BCBC772A80ED}" destId="{5A28FEF3-B6E2-47DB-8D2B-3E4C44C1F9C2}" srcOrd="8" destOrd="0" presId="urn:microsoft.com/office/officeart/2005/8/layout/cycle8"/>
    <dgm:cxn modelId="{64364559-B561-45C2-A56F-D1B78CC84901}" type="presParOf" srcId="{A08D1196-D986-4320-8B03-BCBC772A80ED}" destId="{1CE79648-61A9-4F2A-9C8D-DCC02BAB2688}" srcOrd="9" destOrd="0" presId="urn:microsoft.com/office/officeart/2005/8/layout/cycle8"/>
    <dgm:cxn modelId="{2457B940-A106-4BEB-B303-360D0890565F}" type="presParOf" srcId="{A08D1196-D986-4320-8B03-BCBC772A80ED}" destId="{F598D973-AD1D-45AE-853F-17C64E306C93}" srcOrd="10" destOrd="0" presId="urn:microsoft.com/office/officeart/2005/8/layout/cycle8"/>
    <dgm:cxn modelId="{6F3F8139-DDB7-4ED4-93F4-96DB3ABA722B}" type="presParOf" srcId="{A08D1196-D986-4320-8B03-BCBC772A80ED}" destId="{621ACCA7-97FC-4A0E-B818-CD8CDBACF6C2}" srcOrd="11" destOrd="0" presId="urn:microsoft.com/office/officeart/2005/8/layout/cycle8"/>
    <dgm:cxn modelId="{E6B9AFFE-1D20-4323-87B5-281E3F8528EF}" type="presParOf" srcId="{A08D1196-D986-4320-8B03-BCBC772A80ED}" destId="{194FABDD-B842-4FF9-8496-B04E29D176F1}" srcOrd="12" destOrd="0" presId="urn:microsoft.com/office/officeart/2005/8/layout/cycle8"/>
    <dgm:cxn modelId="{341EEADA-3C4F-469A-B9DC-4E82624FBF1F}" type="presParOf" srcId="{A08D1196-D986-4320-8B03-BCBC772A80ED}" destId="{2F27697D-1B69-4F84-958C-6CF58B7B5281}" srcOrd="13" destOrd="0" presId="urn:microsoft.com/office/officeart/2005/8/layout/cycle8"/>
    <dgm:cxn modelId="{6C25CABD-1893-478C-AD9A-AAE7A58F686C}" type="presParOf" srcId="{A08D1196-D986-4320-8B03-BCBC772A80ED}" destId="{1D855712-F563-482B-9721-C6DECBD4186C}" srcOrd="14" destOrd="0" presId="urn:microsoft.com/office/officeart/2005/8/layout/cycle8"/>
  </dgm:cxnLst>
  <dgm:bg>
    <a:effectLst>
      <a:glow>
        <a:schemeClr val="accent1">
          <a:alpha val="40000"/>
        </a:schemeClr>
      </a:glow>
    </a:effectLst>
  </dgm:bg>
  <dgm:whole>
    <a:effectLst>
      <a:reflection stA="45000" endPos="5000" dist="50800" dir="5400000" sy="-100000" algn="bl" rotWithShape="0"/>
    </a:effectLst>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9E5330-7A13-4F61-81AA-A550CD045D5E}">
      <dsp:nvSpPr>
        <dsp:cNvPr id="0" name=""/>
        <dsp:cNvSpPr/>
      </dsp:nvSpPr>
      <dsp:spPr>
        <a:xfrm>
          <a:off x="609592" y="228607"/>
          <a:ext cx="2624328" cy="2624328"/>
        </a:xfrm>
        <a:prstGeom prst="pie">
          <a:avLst>
            <a:gd name="adj1" fmla="val 16200000"/>
            <a:gd name="adj2" fmla="val 180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scene3d>
        <a:sp3d extrusionH="12700"/>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Data</a:t>
          </a:r>
        </a:p>
      </dsp:txBody>
      <dsp:txXfrm>
        <a:off x="1992676" y="784715"/>
        <a:ext cx="937260" cy="781050"/>
      </dsp:txXfrm>
    </dsp:sp>
    <dsp:sp modelId="{8FEC67B4-BED9-4856-99EF-9EF768E040E1}">
      <dsp:nvSpPr>
        <dsp:cNvPr id="0" name=""/>
        <dsp:cNvSpPr/>
      </dsp:nvSpPr>
      <dsp:spPr>
        <a:xfrm>
          <a:off x="592835" y="296798"/>
          <a:ext cx="2624328" cy="2624328"/>
        </a:xfrm>
        <a:prstGeom prst="pie">
          <a:avLst>
            <a:gd name="adj1" fmla="val 1800000"/>
            <a:gd name="adj2" fmla="val 9000000"/>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scene3d>
        <a:sp3d extrusionH="12700"/>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Knowledge</a:t>
          </a:r>
        </a:p>
      </dsp:txBody>
      <dsp:txXfrm>
        <a:off x="1217675" y="1999488"/>
        <a:ext cx="1405890" cy="687324"/>
      </dsp:txXfrm>
    </dsp:sp>
    <dsp:sp modelId="{5A28FEF3-B6E2-47DB-8D2B-3E4C44C1F9C2}">
      <dsp:nvSpPr>
        <dsp:cNvPr id="0" name=""/>
        <dsp:cNvSpPr/>
      </dsp:nvSpPr>
      <dsp:spPr>
        <a:xfrm>
          <a:off x="538787" y="203072"/>
          <a:ext cx="2624328" cy="2624328"/>
        </a:xfrm>
        <a:prstGeom prst="pie">
          <a:avLst>
            <a:gd name="adj1" fmla="val 9000000"/>
            <a:gd name="adj2" fmla="val 1620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scene3d>
        <a:sp3d extrusionH="12700"/>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Inform-</a:t>
          </a:r>
          <a:r>
            <a:rPr lang="en-US" sz="2300" kern="1200" dirty="0" err="1"/>
            <a:t>ation</a:t>
          </a:r>
          <a:endParaRPr lang="en-US" sz="2300" kern="1200" dirty="0"/>
        </a:p>
      </dsp:txBody>
      <dsp:txXfrm>
        <a:off x="842771" y="759180"/>
        <a:ext cx="937260" cy="781050"/>
      </dsp:txXfrm>
    </dsp:sp>
    <dsp:sp modelId="{194FABDD-B842-4FF9-8496-B04E29D176F1}">
      <dsp:nvSpPr>
        <dsp:cNvPr id="0" name=""/>
        <dsp:cNvSpPr/>
      </dsp:nvSpPr>
      <dsp:spPr>
        <a:xfrm>
          <a:off x="447351" y="66149"/>
          <a:ext cx="2949244" cy="2949244"/>
        </a:xfrm>
        <a:prstGeom prst="circularArrow">
          <a:avLst>
            <a:gd name="adj1" fmla="val 5085"/>
            <a:gd name="adj2" fmla="val 327528"/>
            <a:gd name="adj3" fmla="val 1472472"/>
            <a:gd name="adj4" fmla="val 16199432"/>
            <a:gd name="adj5" fmla="val 5932"/>
          </a:avLst>
        </a:prstGeom>
        <a:solidFill>
          <a:schemeClr val="accent2">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scene3d>
        <a:sp3d extrusionH="12700"/>
      </dsp:spPr>
      <dsp:style>
        <a:lnRef idx="0">
          <a:scrgbClr r="0" g="0" b="0"/>
        </a:lnRef>
        <a:fillRef idx="3">
          <a:scrgbClr r="0" g="0" b="0"/>
        </a:fillRef>
        <a:effectRef idx="2">
          <a:scrgbClr r="0" g="0" b="0"/>
        </a:effectRef>
        <a:fontRef idx="minor">
          <a:schemeClr val="lt1"/>
        </a:fontRef>
      </dsp:style>
    </dsp:sp>
    <dsp:sp modelId="{2F27697D-1B69-4F84-958C-6CF58B7B5281}">
      <dsp:nvSpPr>
        <dsp:cNvPr id="0" name=""/>
        <dsp:cNvSpPr/>
      </dsp:nvSpPr>
      <dsp:spPr>
        <a:xfrm>
          <a:off x="430377" y="134174"/>
          <a:ext cx="2949244" cy="2949244"/>
        </a:xfrm>
        <a:prstGeom prst="circularArrow">
          <a:avLst>
            <a:gd name="adj1" fmla="val 5085"/>
            <a:gd name="adj2" fmla="val 327528"/>
            <a:gd name="adj3" fmla="val 8671970"/>
            <a:gd name="adj4" fmla="val 1800502"/>
            <a:gd name="adj5" fmla="val 5932"/>
          </a:avLst>
        </a:prstGeom>
        <a:solidFill>
          <a:schemeClr val="accent3">
            <a:hueOff val="0"/>
            <a:satOff val="0"/>
            <a:lumOff val="0"/>
            <a:alphaOff val="0"/>
          </a:schemeClr>
        </a:solidFill>
        <a:ln w="22225" cmpd="sng">
          <a:solidFill>
            <a:schemeClr val="bg1">
              <a:lumMod val="85000"/>
            </a:schemeClr>
          </a:solidFill>
        </a:ln>
        <a:effectLst>
          <a:outerShdw blurRad="38100" dist="30000" dir="5400000" rotWithShape="0">
            <a:srgbClr val="000000">
              <a:alpha val="45000"/>
            </a:srgbClr>
          </a:outerShdw>
        </a:effectLst>
        <a:scene3d>
          <a:camera prst="orthographicFront"/>
          <a:lightRig rig="threePt" dir="t"/>
        </a:scene3d>
        <a:sp3d extrusionH="12700"/>
      </dsp:spPr>
      <dsp:style>
        <a:lnRef idx="0">
          <a:scrgbClr r="0" g="0" b="0"/>
        </a:lnRef>
        <a:fillRef idx="3">
          <a:scrgbClr r="0" g="0" b="0"/>
        </a:fillRef>
        <a:effectRef idx="2">
          <a:scrgbClr r="0" g="0" b="0"/>
        </a:effectRef>
        <a:fontRef idx="minor">
          <a:schemeClr val="lt1"/>
        </a:fontRef>
      </dsp:style>
    </dsp:sp>
    <dsp:sp modelId="{1D855712-F563-482B-9721-C6DECBD4186C}">
      <dsp:nvSpPr>
        <dsp:cNvPr id="0" name=""/>
        <dsp:cNvSpPr/>
      </dsp:nvSpPr>
      <dsp:spPr>
        <a:xfrm>
          <a:off x="376112" y="40614"/>
          <a:ext cx="2949244" cy="2949244"/>
        </a:xfrm>
        <a:prstGeom prst="circularArrow">
          <a:avLst>
            <a:gd name="adj1" fmla="val 5085"/>
            <a:gd name="adj2" fmla="val 327528"/>
            <a:gd name="adj3" fmla="val 15873039"/>
            <a:gd name="adj4" fmla="val 9000000"/>
            <a:gd name="adj5" fmla="val 5932"/>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scene3d>
        <a:sp3d extrusionH="12700"/>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2447E72A-D913-4DC2-9E0A-E520CE8FCC86}" type="datetimeFigureOut">
              <a:rPr lang="en-US" smtClean="0"/>
              <a:pPr/>
              <a:t>1/18/2019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5D78FC6-CE17-4259-A63C-DDFC12E048FC}" type="slidenum">
              <a:rPr lang="en-US" smtClean="0"/>
              <a:pPr/>
              <a:t>‹#›</a:t>
            </a:fld>
            <a:endParaRPr lang="en-US"/>
          </a:p>
        </p:txBody>
      </p:sp>
    </p:spTree>
    <p:extLst>
      <p:ext uri="{BB962C8B-B14F-4D97-AF65-F5344CB8AC3E}">
        <p14:creationId xmlns:p14="http://schemas.microsoft.com/office/powerpoint/2010/main" val="31675026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vox.com/a/internet-maps"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rtl="0"/>
            <a:r>
              <a:rPr lang="en-US" sz="1200" b="0" i="0" u="none" strike="noStrike" kern="1200" dirty="0">
                <a:solidFill>
                  <a:schemeClr val="tx1"/>
                </a:solidFill>
                <a:effectLst/>
                <a:latin typeface="+mn-lt"/>
                <a:ea typeface="+mn-ea"/>
                <a:cs typeface="+mn-cs"/>
              </a:rPr>
              <a:t>Welcome to this series on an introduction to ICT. We will introduce ICT by looking at information and communication, then focus on ICT technologies. We also discuss ICT standards and their importance. We will examine using how ICTs are used in one sector of today's society, which is education. The primary goal of the series is to understand how ICT functions so you can see what role it plays in today’s society.</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D78FC6-CE17-4259-A63C-DDFC12E048F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first section introduces ICTs, with a focus on information and communication.</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a:t>
            </a:fld>
            <a:endParaRPr lang="en-US"/>
          </a:p>
        </p:txBody>
      </p:sp>
    </p:spTree>
    <p:extLst>
      <p:ext uri="{BB962C8B-B14F-4D97-AF65-F5344CB8AC3E}">
        <p14:creationId xmlns:p14="http://schemas.microsoft.com/office/powerpoint/2010/main" val="970563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primary goal of the series is to understand how ICT functions so you can see what role it plays in today’s society. </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a:t>
            </a:fld>
            <a:endParaRPr lang="en-US"/>
          </a:p>
        </p:txBody>
      </p:sp>
    </p:spTree>
    <p:extLst>
      <p:ext uri="{BB962C8B-B14F-4D97-AF65-F5344CB8AC3E}">
        <p14:creationId xmlns:p14="http://schemas.microsoft.com/office/powerpoint/2010/main" val="1828708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I</a:t>
            </a:r>
            <a:r>
              <a:rPr lang="en-US" sz="1200" b="0" i="0" u="none" strike="noStrike" kern="1200" dirty="0">
                <a:solidFill>
                  <a:schemeClr val="tx1"/>
                </a:solidFill>
                <a:effectLst/>
                <a:latin typeface="+mn-lt"/>
                <a:ea typeface="+mn-ea"/>
                <a:cs typeface="+mn-cs"/>
              </a:rPr>
              <a:t>f you are not familiar with the term ICT, it stands for information and communications technology. ICT refers to technologies that provide access to information through telecommunications. ICT is similar to IT, but with a focus on communication. Whereas, IT primarily focuses on information. Some common technologies that telecommunications use are the internet, radio communication, and mobile phone networks.</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5</a:t>
            </a:fld>
            <a:endParaRPr lang="en-US"/>
          </a:p>
        </p:txBody>
      </p:sp>
    </p:spTree>
    <p:extLst>
      <p:ext uri="{BB962C8B-B14F-4D97-AF65-F5344CB8AC3E}">
        <p14:creationId xmlns:p14="http://schemas.microsoft.com/office/powerpoint/2010/main" val="3492725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Some common technologies that telecommunications use are the internet, radio communication, and mobile phone networks.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6</a:t>
            </a:fld>
            <a:endParaRPr lang="en-US"/>
          </a:p>
        </p:txBody>
      </p:sp>
    </p:spTree>
    <p:extLst>
      <p:ext uri="{BB962C8B-B14F-4D97-AF65-F5344CB8AC3E}">
        <p14:creationId xmlns:p14="http://schemas.microsoft.com/office/powerpoint/2010/main" val="1410151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We cannot underestimate the amount of change and importance that ICT plays in our world. Access to information brings change, which affects almost all aspects of our lives. Access to information changes each of us personally and transforms our societies. We use this information to make everyday decisions, and we use it to make long-term plans. For example, where do I want to work or where will I study? Think for a moment of the impact if cellular communications were shut off. How would this affect you? Perhaps initially, the impact primarily affects your social life and your access to information. What if the internet was shut off? In August of 2017, Google made an error, and the mistake turned off the internet in Japan for almost 8 hours. The news reports said that it affected East Japan Railway, which prevented its riders from buying tickets or boarding trains. Transportation is critical to our daily lives. Our societies require and depend on the consistent and constant flow of information. </a:t>
            </a:r>
          </a:p>
          <a:p>
            <a:r>
              <a:rPr lang="en-US" dirty="0"/>
              <a:t>https://www.engadget.com/2017/08/28/google-accidentally-broke-internet-japan/</a:t>
            </a:r>
          </a:p>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7</a:t>
            </a:fld>
            <a:endParaRPr lang="en-US"/>
          </a:p>
        </p:txBody>
      </p:sp>
    </p:spTree>
    <p:extLst>
      <p:ext uri="{BB962C8B-B14F-4D97-AF65-F5344CB8AC3E}">
        <p14:creationId xmlns:p14="http://schemas.microsoft.com/office/powerpoint/2010/main" val="1989825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primary focus of ICT is on telecommunication, which is using technology to communicate information at a distance. One form of communication technology is the internet, but the internet is just one avenue or method of transmitting data. ICTs use a wide range of technologies.</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8</a:t>
            </a:fld>
            <a:endParaRPr lang="en-US"/>
          </a:p>
        </p:txBody>
      </p:sp>
    </p:spTree>
    <p:extLst>
      <p:ext uri="{BB962C8B-B14F-4D97-AF65-F5344CB8AC3E}">
        <p14:creationId xmlns:p14="http://schemas.microsoft.com/office/powerpoint/2010/main" val="3374177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Information is meaningful data that leads to knowledge. The information has a meaning to either the sender or the receiver, or perhaps to both. Once the recipient has the transmitted information and it becomes knowledge, it then affects them in some manner that directs their actions.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9</a:t>
            </a:fld>
            <a:endParaRPr lang="en-US"/>
          </a:p>
        </p:txBody>
      </p:sp>
    </p:spTree>
    <p:extLst>
      <p:ext uri="{BB962C8B-B14F-4D97-AF65-F5344CB8AC3E}">
        <p14:creationId xmlns:p14="http://schemas.microsoft.com/office/powerpoint/2010/main" val="8886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Communication is the transfer of information. We communicate every day. We might speak something, type something, or we might even make a gesture or use body language unintentionally that sends a message, either positive or negative. We can communicate to a single party one-to-one. Or, we can broadcast our message and communicate one-to-many. Technology provides many ways of communicating. The primary methods are through text, voice, or video.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10</a:t>
            </a:fld>
            <a:endParaRPr lang="en-US"/>
          </a:p>
        </p:txBody>
      </p:sp>
    </p:spTree>
    <p:extLst>
      <p:ext uri="{BB962C8B-B14F-4D97-AF65-F5344CB8AC3E}">
        <p14:creationId xmlns:p14="http://schemas.microsoft.com/office/powerpoint/2010/main" val="1292593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There are two primary methods of communication: Synchronous and Asynchronous. Let's break down the words to help you understand:</a:t>
            </a:r>
            <a:endParaRPr lang="en-US" b="0" dirty="0">
              <a:effectLst/>
            </a:endParaRPr>
          </a:p>
          <a:p>
            <a:pPr rtl="0" fontAlgn="base"/>
            <a:r>
              <a:rPr lang="en-US" sz="1200" b="0" i="0" u="none" strike="noStrike" kern="1200" dirty="0">
                <a:solidFill>
                  <a:schemeClr val="tx1"/>
                </a:solidFill>
                <a:effectLst/>
                <a:latin typeface="+mn-lt"/>
                <a:ea typeface="+mn-ea"/>
                <a:cs typeface="+mn-cs"/>
              </a:rPr>
              <a:t>A - means negative, or not.</a:t>
            </a:r>
          </a:p>
          <a:p>
            <a:pPr rtl="0" fontAlgn="base"/>
            <a:r>
              <a:rPr lang="en-US" sz="1200" b="0" i="0" u="none" strike="noStrike" kern="1200" dirty="0" err="1">
                <a:solidFill>
                  <a:schemeClr val="tx1"/>
                </a:solidFill>
                <a:effectLst/>
                <a:latin typeface="+mn-lt"/>
                <a:ea typeface="+mn-ea"/>
                <a:cs typeface="+mn-cs"/>
              </a:rPr>
              <a:t>Syn</a:t>
            </a:r>
            <a:r>
              <a:rPr lang="en-US" sz="1200" b="0" i="0" u="none" strike="noStrike" kern="1200" dirty="0">
                <a:solidFill>
                  <a:schemeClr val="tx1"/>
                </a:solidFill>
                <a:effectLst/>
                <a:latin typeface="+mn-lt"/>
                <a:ea typeface="+mn-ea"/>
                <a:cs typeface="+mn-cs"/>
              </a:rPr>
              <a:t> - means equal, or same.</a:t>
            </a:r>
          </a:p>
          <a:p>
            <a:pPr rtl="0" fontAlgn="base"/>
            <a:r>
              <a:rPr lang="en-US" sz="1200" b="0" i="0" u="none" strike="noStrike" kern="1200" dirty="0">
                <a:solidFill>
                  <a:schemeClr val="tx1"/>
                </a:solidFill>
                <a:effectLst/>
                <a:latin typeface="+mn-lt"/>
                <a:ea typeface="+mn-ea"/>
                <a:cs typeface="+mn-cs"/>
              </a:rPr>
              <a:t>Chronos - means time.</a:t>
            </a:r>
          </a:p>
          <a:p>
            <a:pPr rtl="0"/>
            <a:br>
              <a:rPr lang="en-US" b="0" dirty="0">
                <a:effectLst/>
              </a:rPr>
            </a:br>
            <a:r>
              <a:rPr lang="en-US" sz="1200" b="0" i="0" u="none" strike="noStrike" kern="1200" dirty="0">
                <a:solidFill>
                  <a:schemeClr val="tx1"/>
                </a:solidFill>
                <a:effectLst/>
                <a:latin typeface="+mn-lt"/>
                <a:ea typeface="+mn-ea"/>
                <a:cs typeface="+mn-cs"/>
              </a:rPr>
              <a:t>Therefore, synchronous means at the same time. During synchronous communication, someone or a device communicates something and then they are waiting for a response. For example, you are talking to someone on the phone. You are expecting a two-way dialog. </a:t>
            </a:r>
            <a:endParaRPr lang="en-US" b="0" dirty="0">
              <a:effectLst/>
            </a:endParaRPr>
          </a:p>
          <a:p>
            <a:pPr rtl="0"/>
            <a:r>
              <a:rPr lang="en-US" sz="1200" b="0" i="0" u="none" strike="noStrike" kern="1200" dirty="0">
                <a:solidFill>
                  <a:schemeClr val="tx1"/>
                </a:solidFill>
                <a:effectLst/>
                <a:latin typeface="+mn-lt"/>
                <a:ea typeface="+mn-ea"/>
                <a:cs typeface="+mn-cs"/>
              </a:rPr>
              <a:t>Asynchronous communication happens at the different times. The sender sends a message, but the receiver does not have to reply immediately or even at all. Perhaps the information is an announcement, or it could be a question on WhatsApp that can wait several hours.</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11</a:t>
            </a:fld>
            <a:endParaRPr lang="en-US"/>
          </a:p>
        </p:txBody>
      </p:sp>
    </p:spTree>
    <p:extLst>
      <p:ext uri="{BB962C8B-B14F-4D97-AF65-F5344CB8AC3E}">
        <p14:creationId xmlns:p14="http://schemas.microsoft.com/office/powerpoint/2010/main" val="2247051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Examples of synchronous ICT communications are phone conversations, instant messaging, video and audio conferencing. In each case, there is a dialog, a two-way conversation, back and forth. These forms of communication might use a variety of media or channels. For example, a typical phone call uses the cellular provider’s network, but a VoIP call  (or voice over IP) uses the internet. Alternatively, the VoIP caller could dial a mobile phone.</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12</a:t>
            </a:fld>
            <a:endParaRPr lang="en-US"/>
          </a:p>
        </p:txBody>
      </p:sp>
    </p:spTree>
    <p:extLst>
      <p:ext uri="{BB962C8B-B14F-4D97-AF65-F5344CB8AC3E}">
        <p14:creationId xmlns:p14="http://schemas.microsoft.com/office/powerpoint/2010/main" val="1266539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While synchronous communication expects an immediate response, asynchronous is used for situations where the sender isn’t waiting for a quick response or isn’t waiting for a response at all. An example is sending an email requesting information. Or, you send a WhatsApp message home to your family saying you will be late. These are examples of one-to-one asynchronous communication. Wikipedia and Google are examples of one-to-many asynchronous communication tools. Usually, we are the recipients of the information, not the sender. We can search for and obtain information on Wikipedia that someone added. Similarly, Google is a communication medium that guides us to the information on a blog or news site that someone else added.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13</a:t>
            </a:fld>
            <a:endParaRPr lang="en-US"/>
          </a:p>
        </p:txBody>
      </p:sp>
    </p:spTree>
    <p:extLst>
      <p:ext uri="{BB962C8B-B14F-4D97-AF65-F5344CB8AC3E}">
        <p14:creationId xmlns:p14="http://schemas.microsoft.com/office/powerpoint/2010/main" val="10977131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This chart shows how the different communication technologies can fit into the various quadrants of one-to-many, one to one, and synchronous, and asynchronous. They don't all fit neatly in the box. For example, one can use email, which is asynchronous, as a personal message or to a group of recipients. How do you use WhatsApp? Does the context determine if you need an immediate response or if a delayed response is acceptable?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14</a:t>
            </a:fld>
            <a:endParaRPr lang="en-US"/>
          </a:p>
        </p:txBody>
      </p:sp>
    </p:spTree>
    <p:extLst>
      <p:ext uri="{BB962C8B-B14F-4D97-AF65-F5344CB8AC3E}">
        <p14:creationId xmlns:p14="http://schemas.microsoft.com/office/powerpoint/2010/main" val="2769512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Here is another example. Which one is synchronous and which one is asynchronous? If you said the voice call is synchronous, you were correct.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15</a:t>
            </a:fld>
            <a:endParaRPr lang="en-US"/>
          </a:p>
        </p:txBody>
      </p:sp>
    </p:spTree>
    <p:extLst>
      <p:ext uri="{BB962C8B-B14F-4D97-AF65-F5344CB8AC3E}">
        <p14:creationId xmlns:p14="http://schemas.microsoft.com/office/powerpoint/2010/main" val="1619372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summary, ICT stands for information and communication technology. It focuses on communication technologies. Information is meaningful data that leads to knowledge. Communication is the transfer of information. Two types of communication are synchronous and asynchronous. Synchronous is communicating at the same time. Asynchronous is communicating at different times.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16</a:t>
            </a:fld>
            <a:endParaRPr lang="en-US"/>
          </a:p>
        </p:txBody>
      </p:sp>
    </p:spTree>
    <p:extLst>
      <p:ext uri="{BB962C8B-B14F-4D97-AF65-F5344CB8AC3E}">
        <p14:creationId xmlns:p14="http://schemas.microsoft.com/office/powerpoint/2010/main" val="4164101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Let’s now move on to the technology portion of ICT.</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17</a:t>
            </a:fld>
            <a:endParaRPr lang="en-US"/>
          </a:p>
        </p:txBody>
      </p:sp>
    </p:spTree>
    <p:extLst>
      <p:ext uri="{BB962C8B-B14F-4D97-AF65-F5344CB8AC3E}">
        <p14:creationId xmlns:p14="http://schemas.microsoft.com/office/powerpoint/2010/main" val="3775552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18</a:t>
            </a:fld>
            <a:endParaRPr lang="en-US"/>
          </a:p>
        </p:txBody>
      </p:sp>
    </p:spTree>
    <p:extLst>
      <p:ext uri="{BB962C8B-B14F-4D97-AF65-F5344CB8AC3E}">
        <p14:creationId xmlns:p14="http://schemas.microsoft.com/office/powerpoint/2010/main" val="2871287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One definition of technology is the application of scientific knowledge for practical purposes, especially in industry. Technology does not need to include electronics, but it often does in modern ICT. On the previous slide was a picture of an old manuscript using the form of print-technology that they had available at the time. Before print technology, writers used a writing tool and something to write on, which required someone to develop both of those technologies. The Chinese developed paper in the second century, but they kept the technology a secret for over 600 years. Even after paper was introduced to the Muslim world in 751, the quill pen would not be developed for another 500 years. During that time, there was an earlier form of technology that the early writers used. Technology can also be abstract, such as the alphabet. Before writing in a phonetical format, which is common today, someone had to develop the alphabet.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19</a:t>
            </a:fld>
            <a:endParaRPr lang="en-US"/>
          </a:p>
        </p:txBody>
      </p:sp>
    </p:spTree>
    <p:extLst>
      <p:ext uri="{BB962C8B-B14F-4D97-AF65-F5344CB8AC3E}">
        <p14:creationId xmlns:p14="http://schemas.microsoft.com/office/powerpoint/2010/main" val="953650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Today, ICTs assume the use of electronic devices or using telecommunications. We call these devices computers. A computer is an electronic device that manipulates information, which is data. Computers work with data.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20</a:t>
            </a:fld>
            <a:endParaRPr lang="en-US"/>
          </a:p>
        </p:txBody>
      </p:sp>
    </p:spTree>
    <p:extLst>
      <p:ext uri="{BB962C8B-B14F-4D97-AF65-F5344CB8AC3E}">
        <p14:creationId xmlns:p14="http://schemas.microsoft.com/office/powerpoint/2010/main" val="2396334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devices must be able to perform the three specific activities of storing, retrieving, and processing the data. Processing data means to manipulate it or evaluate it that results in a specific output, which a computer does through a series of steps that is a called a process.</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21</a:t>
            </a:fld>
            <a:endParaRPr lang="en-US"/>
          </a:p>
        </p:txBody>
      </p:sp>
    </p:spTree>
    <p:extLst>
      <p:ext uri="{BB962C8B-B14F-4D97-AF65-F5344CB8AC3E}">
        <p14:creationId xmlns:p14="http://schemas.microsoft.com/office/powerpoint/2010/main" val="1870248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 process is a series of actions or steps taken to achieve a particular result. Do you recall learning the process of doing long division? Cooking or making tea are examples of processes. Before we can enjoy our flavored hot drink, we need to perform actions. Otherwise, we end up with a cup of water.</a:t>
            </a:r>
          </a:p>
        </p:txBody>
      </p:sp>
      <p:sp>
        <p:nvSpPr>
          <p:cNvPr id="4" name="Slide Number Placeholder 3"/>
          <p:cNvSpPr>
            <a:spLocks noGrp="1"/>
          </p:cNvSpPr>
          <p:nvPr>
            <p:ph type="sldNum" sz="quarter" idx="10"/>
          </p:nvPr>
        </p:nvSpPr>
        <p:spPr/>
        <p:txBody>
          <a:bodyPr/>
          <a:lstStyle/>
          <a:p>
            <a:fld id="{A5D78FC6-CE17-4259-A63C-DDFC12E048FC}" type="slidenum">
              <a:rPr lang="en-US" smtClean="0"/>
              <a:pPr/>
              <a:t>22</a:t>
            </a:fld>
            <a:endParaRPr lang="en-US"/>
          </a:p>
        </p:txBody>
      </p:sp>
    </p:spTree>
    <p:extLst>
      <p:ext uri="{BB962C8B-B14F-4D97-AF65-F5344CB8AC3E}">
        <p14:creationId xmlns:p14="http://schemas.microsoft.com/office/powerpoint/2010/main" val="2747363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Computers use programs to process data. Programs perform a specific set of instructions that manipulate the data to achieve some result or action.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23</a:t>
            </a:fld>
            <a:endParaRPr lang="en-US"/>
          </a:p>
        </p:txBody>
      </p:sp>
    </p:spTree>
    <p:extLst>
      <p:ext uri="{BB962C8B-B14F-4D97-AF65-F5344CB8AC3E}">
        <p14:creationId xmlns:p14="http://schemas.microsoft.com/office/powerpoint/2010/main" val="1731212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Computers use programs to process data. Programs perform a specific set of instructions that manipulate the data to achieve some result or action. Some examples are:</a:t>
            </a:r>
            <a:endParaRPr lang="en-US" b="0" dirty="0">
              <a:effectLst/>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Performing calculations, </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Logical decision making: for example, should the music application play the next song or stop</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Outputting data: such as, show me my WhatsApp messages</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Manipulating data: an example is Google Translate changing Russian to English, and</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Communicating with others computers</a:t>
            </a:r>
          </a:p>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24</a:t>
            </a:fld>
            <a:endParaRPr lang="en-US"/>
          </a:p>
        </p:txBody>
      </p:sp>
    </p:spTree>
    <p:extLst>
      <p:ext uri="{BB962C8B-B14F-4D97-AF65-F5344CB8AC3E}">
        <p14:creationId xmlns:p14="http://schemas.microsoft.com/office/powerpoint/2010/main" val="2111535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https://officialamitjha.blogspot.com/2017/07/characteristics-of-computer.html</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Computers come in various shapes, sizes, and configurations designed to accomplish their specific tasks.  But, all computers have these characteristics in common:</a:t>
            </a:r>
            <a:endParaRPr lang="en-US" b="0" dirty="0">
              <a:effectLst/>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Computers operate at a certain </a:t>
            </a:r>
            <a:r>
              <a:rPr lang="en-US" sz="1200" b="1" i="0" u="none" strike="noStrike" kern="1200" dirty="0">
                <a:solidFill>
                  <a:schemeClr val="tx1"/>
                </a:solidFill>
                <a:effectLst/>
                <a:latin typeface="+mn-lt"/>
                <a:ea typeface="+mn-ea"/>
                <a:cs typeface="+mn-cs"/>
              </a:rPr>
              <a:t>speed</a:t>
            </a:r>
            <a:r>
              <a:rPr lang="en-US" sz="1200" b="0" i="0" u="none" strike="noStrike" kern="1200" dirty="0">
                <a:solidFill>
                  <a:schemeClr val="tx1"/>
                </a:solidFill>
                <a:effectLst/>
                <a:latin typeface="+mn-lt"/>
                <a:ea typeface="+mn-ea"/>
                <a:cs typeface="+mn-cs"/>
              </a:rPr>
              <a:t>, usually measured in MHz or GHz. Faster speed means more processing power. Our smartphones vary the speed of the processor to save power.</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They perform </a:t>
            </a:r>
            <a:r>
              <a:rPr lang="en-US" sz="1200" b="1" i="0" u="none" strike="noStrike" kern="1200" dirty="0">
                <a:solidFill>
                  <a:schemeClr val="tx1"/>
                </a:solidFill>
                <a:effectLst/>
                <a:latin typeface="+mn-lt"/>
                <a:ea typeface="+mn-ea"/>
                <a:cs typeface="+mn-cs"/>
              </a:rPr>
              <a:t>mathematical or logical operations</a:t>
            </a:r>
            <a:r>
              <a:rPr lang="en-US" sz="1200" b="0" i="0" u="none" strike="noStrike" kern="1200" dirty="0">
                <a:solidFill>
                  <a:schemeClr val="tx1"/>
                </a:solidFill>
                <a:effectLst/>
                <a:latin typeface="+mn-lt"/>
                <a:ea typeface="+mn-ea"/>
                <a:cs typeface="+mn-cs"/>
              </a:rPr>
              <a:t> and do so </a:t>
            </a:r>
            <a:r>
              <a:rPr lang="en-US" sz="1200" b="1" i="0" u="none" strike="noStrike" kern="1200" dirty="0">
                <a:solidFill>
                  <a:schemeClr val="tx1"/>
                </a:solidFill>
                <a:effectLst/>
                <a:latin typeface="+mn-lt"/>
                <a:ea typeface="+mn-ea"/>
                <a:cs typeface="+mn-cs"/>
              </a:rPr>
              <a:t>accurately </a:t>
            </a:r>
            <a:r>
              <a:rPr lang="en-US" sz="1200" b="0" i="0" u="none" strike="noStrike" kern="1200" dirty="0">
                <a:solidFill>
                  <a:schemeClr val="tx1"/>
                </a:solidFill>
                <a:effectLst/>
                <a:latin typeface="+mn-lt"/>
                <a:ea typeface="+mn-ea"/>
                <a:cs typeface="+mn-cs"/>
              </a:rPr>
              <a:t>and </a:t>
            </a:r>
            <a:r>
              <a:rPr lang="en-US" sz="1200" b="1" i="0" u="none" strike="noStrike" kern="1200" dirty="0">
                <a:solidFill>
                  <a:schemeClr val="tx1"/>
                </a:solidFill>
                <a:effectLst/>
                <a:latin typeface="+mn-lt"/>
                <a:ea typeface="+mn-ea"/>
                <a:cs typeface="+mn-cs"/>
              </a:rPr>
              <a:t>reliably</a:t>
            </a:r>
            <a:r>
              <a:rPr lang="en-US" sz="1200" b="0" i="0" u="none" strike="noStrike" kern="1200" dirty="0">
                <a:solidFill>
                  <a:schemeClr val="tx1"/>
                </a:solidFill>
                <a:effectLst/>
                <a:latin typeface="+mn-lt"/>
                <a:ea typeface="+mn-ea"/>
                <a:cs typeface="+mn-cs"/>
              </a:rPr>
              <a:t>. Accuracy means the mathematical calculation is correct. Reliably can refer to the physical device operating without failure and it can </a:t>
            </a:r>
            <a:r>
              <a:rPr lang="en-US" sz="1200" b="1" i="0" u="none" strike="noStrike" kern="1200" dirty="0">
                <a:solidFill>
                  <a:schemeClr val="tx1"/>
                </a:solidFill>
                <a:effectLst/>
                <a:latin typeface="+mn-lt"/>
                <a:ea typeface="+mn-ea"/>
                <a:cs typeface="+mn-cs"/>
              </a:rPr>
              <a:t>repeatedly </a:t>
            </a:r>
            <a:r>
              <a:rPr lang="en-US" sz="1200" b="0" i="0" u="none" strike="noStrike" kern="1200" dirty="0">
                <a:solidFill>
                  <a:schemeClr val="tx1"/>
                </a:solidFill>
                <a:effectLst/>
                <a:latin typeface="+mn-lt"/>
                <a:ea typeface="+mn-ea"/>
                <a:cs typeface="+mn-cs"/>
              </a:rPr>
              <a:t>perform the action correctly. </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Computers </a:t>
            </a:r>
            <a:r>
              <a:rPr lang="en-US" sz="1200" b="1" i="0" u="none" strike="noStrike" kern="1200" dirty="0">
                <a:solidFill>
                  <a:schemeClr val="tx1"/>
                </a:solidFill>
                <a:effectLst/>
                <a:latin typeface="+mn-lt"/>
                <a:ea typeface="+mn-ea"/>
                <a:cs typeface="+mn-cs"/>
              </a:rPr>
              <a:t>store</a:t>
            </a:r>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retrieve</a:t>
            </a:r>
            <a:r>
              <a:rPr lang="en-US" sz="1200" b="0" i="0" u="none" strike="noStrike" kern="1200" dirty="0">
                <a:solidFill>
                  <a:schemeClr val="tx1"/>
                </a:solidFill>
                <a:effectLst/>
                <a:latin typeface="+mn-lt"/>
                <a:ea typeface="+mn-ea"/>
                <a:cs typeface="+mn-cs"/>
              </a:rPr>
              <a:t>, then </a:t>
            </a:r>
            <a:r>
              <a:rPr lang="en-US" sz="1200" b="1" i="0" u="none" strike="noStrike" kern="1200" dirty="0">
                <a:solidFill>
                  <a:schemeClr val="tx1"/>
                </a:solidFill>
                <a:effectLst/>
                <a:latin typeface="+mn-lt"/>
                <a:ea typeface="+mn-ea"/>
                <a:cs typeface="+mn-cs"/>
              </a:rPr>
              <a:t>process </a:t>
            </a:r>
            <a:r>
              <a:rPr lang="en-US" sz="1200" b="0" i="0" u="none" strike="noStrike" kern="1200" dirty="0">
                <a:solidFill>
                  <a:schemeClr val="tx1"/>
                </a:solidFill>
                <a:effectLst/>
                <a:latin typeface="+mn-lt"/>
                <a:ea typeface="+mn-ea"/>
                <a:cs typeface="+mn-cs"/>
              </a:rPr>
              <a:t>the data using a set of instructions. </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They work </a:t>
            </a:r>
            <a:r>
              <a:rPr lang="en-US" sz="1200" b="1" i="0" u="none" strike="noStrike" kern="1200" dirty="0">
                <a:solidFill>
                  <a:schemeClr val="tx1"/>
                </a:solidFill>
                <a:effectLst/>
                <a:latin typeface="+mn-lt"/>
                <a:ea typeface="+mn-ea"/>
                <a:cs typeface="+mn-cs"/>
              </a:rPr>
              <a:t>automatically </a:t>
            </a:r>
            <a:r>
              <a:rPr lang="en-US" sz="1200" b="0" i="0" u="none" strike="noStrike" kern="1200" dirty="0">
                <a:solidFill>
                  <a:schemeClr val="tx1"/>
                </a:solidFill>
                <a:effectLst/>
                <a:latin typeface="+mn-lt"/>
                <a:ea typeface="+mn-ea"/>
                <a:cs typeface="+mn-cs"/>
              </a:rPr>
              <a:t>to perform a series of actions without specific human input or interaction.</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Computers are </a:t>
            </a:r>
            <a:r>
              <a:rPr lang="en-US" sz="1200" b="1" i="0" u="none" strike="noStrike" kern="1200" dirty="0">
                <a:solidFill>
                  <a:schemeClr val="tx1"/>
                </a:solidFill>
                <a:effectLst/>
                <a:latin typeface="+mn-lt"/>
                <a:ea typeface="+mn-ea"/>
                <a:cs typeface="+mn-cs"/>
              </a:rPr>
              <a:t>versatile</a:t>
            </a:r>
            <a:r>
              <a:rPr lang="en-US" sz="1200" b="0" i="0" u="none" strike="noStrike" kern="1200" dirty="0">
                <a:solidFill>
                  <a:schemeClr val="tx1"/>
                </a:solidFill>
                <a:effectLst/>
                <a:latin typeface="+mn-lt"/>
                <a:ea typeface="+mn-ea"/>
                <a:cs typeface="+mn-cs"/>
              </a:rPr>
              <a:t>, meaning they can perform different types of tasks or jobs.</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Computers </a:t>
            </a:r>
            <a:r>
              <a:rPr lang="en-US" sz="1200" b="1" i="0" u="none" strike="noStrike" kern="1200" dirty="0">
                <a:solidFill>
                  <a:schemeClr val="tx1"/>
                </a:solidFill>
                <a:effectLst/>
                <a:latin typeface="+mn-lt"/>
                <a:ea typeface="+mn-ea"/>
                <a:cs typeface="+mn-cs"/>
              </a:rPr>
              <a:t>consistently </a:t>
            </a:r>
            <a:r>
              <a:rPr lang="en-US" sz="1200" b="0" i="0" u="none" strike="noStrike" kern="1200" dirty="0">
                <a:solidFill>
                  <a:schemeClr val="tx1"/>
                </a:solidFill>
                <a:effectLst/>
                <a:latin typeface="+mn-lt"/>
                <a:ea typeface="+mn-ea"/>
                <a:cs typeface="+mn-cs"/>
              </a:rPr>
              <a:t>perform the same action again, again, and again.</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They </a:t>
            </a:r>
            <a:r>
              <a:rPr lang="en-US" sz="1200" b="1" i="0" u="none" strike="noStrike" kern="1200" dirty="0">
                <a:solidFill>
                  <a:schemeClr val="tx1"/>
                </a:solidFill>
                <a:effectLst/>
                <a:latin typeface="+mn-lt"/>
                <a:ea typeface="+mn-ea"/>
                <a:cs typeface="+mn-cs"/>
              </a:rPr>
              <a:t>relay or exchange information</a:t>
            </a:r>
            <a:r>
              <a:rPr lang="en-US" sz="1200" b="0" i="0" u="none" strike="noStrike" kern="1200" dirty="0">
                <a:solidFill>
                  <a:schemeClr val="tx1"/>
                </a:solidFill>
                <a:effectLst/>
                <a:latin typeface="+mn-lt"/>
                <a:ea typeface="+mn-ea"/>
                <a:cs typeface="+mn-cs"/>
              </a:rPr>
              <a:t> through some medium.</a:t>
            </a:r>
          </a:p>
        </p:txBody>
      </p:sp>
      <p:sp>
        <p:nvSpPr>
          <p:cNvPr id="4" name="Slide Number Placeholder 3"/>
          <p:cNvSpPr>
            <a:spLocks noGrp="1"/>
          </p:cNvSpPr>
          <p:nvPr>
            <p:ph type="sldNum" sz="quarter" idx="10"/>
          </p:nvPr>
        </p:nvSpPr>
        <p:spPr/>
        <p:txBody>
          <a:bodyPr/>
          <a:lstStyle/>
          <a:p>
            <a:fld id="{1B1C08C4-7105-496D-89DF-2DDADC297EE7}" type="slidenum">
              <a:rPr lang="en-US" smtClean="0"/>
              <a:t>25</a:t>
            </a:fld>
            <a:endParaRPr lang="en-US"/>
          </a:p>
        </p:txBody>
      </p:sp>
    </p:spTree>
    <p:extLst>
      <p:ext uri="{BB962C8B-B14F-4D97-AF65-F5344CB8AC3E}">
        <p14:creationId xmlns:p14="http://schemas.microsoft.com/office/powerpoint/2010/main" val="4140374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There is no end to the application of computers. Probably without exception, every sector and every part of society use a computer in some form or fashion. Even a sheepherder on the steppe will have a mobile phone.</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26</a:t>
            </a:fld>
            <a:endParaRPr lang="en-US"/>
          </a:p>
        </p:txBody>
      </p:sp>
    </p:spTree>
    <p:extLst>
      <p:ext uri="{BB962C8B-B14F-4D97-AF65-F5344CB8AC3E}">
        <p14:creationId xmlns:p14="http://schemas.microsoft.com/office/powerpoint/2010/main" val="1221640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27</a:t>
            </a:fld>
            <a:endParaRPr lang="en-US"/>
          </a:p>
        </p:txBody>
      </p:sp>
    </p:spTree>
    <p:extLst>
      <p:ext uri="{BB962C8B-B14F-4D97-AF65-F5344CB8AC3E}">
        <p14:creationId xmlns:p14="http://schemas.microsoft.com/office/powerpoint/2010/main" val="2456285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internet is like the transportation infrastructure. There are roads, highways, interstates, train track, and waterways that carry various vehicles and different cargo. Similarly, the internet provides these pathways for the vehicles that carry the data for the different network services. </a:t>
            </a:r>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28</a:t>
            </a:fld>
            <a:endParaRPr lang="en-US"/>
          </a:p>
        </p:txBody>
      </p:sp>
    </p:spTree>
    <p:extLst>
      <p:ext uri="{BB962C8B-B14F-4D97-AF65-F5344CB8AC3E}">
        <p14:creationId xmlns:p14="http://schemas.microsoft.com/office/powerpoint/2010/main" val="37003091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One network service is the world wide web, which is accessing web data using HTTP as you usually do through your web browser. HTTP uses the TCP/IP protocol. Another service is communication, such as email and voice over IP. Examples of these protocols are POP3 or UDP. Data transfer is another service. If you download a file from a website, you are likely using the world wide web. But you will use a data transfer service if you stream a video through YouTube, use torrents, or FTP.</a:t>
            </a:r>
            <a:endParaRPr lang="en-US" b="0" dirty="0">
              <a:effectLst/>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29</a:t>
            </a:fld>
            <a:endParaRPr lang="en-US"/>
          </a:p>
        </p:txBody>
      </p:sp>
    </p:spTree>
    <p:extLst>
      <p:ext uri="{BB962C8B-B14F-4D97-AF65-F5344CB8AC3E}">
        <p14:creationId xmlns:p14="http://schemas.microsoft.com/office/powerpoint/2010/main" val="126850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dirty="0">
                <a:solidFill>
                  <a:schemeClr val="tx1"/>
                </a:solidFill>
                <a:effectLst/>
                <a:latin typeface="+mn-lt"/>
                <a:ea typeface="+mn-ea"/>
                <a:cs typeface="+mn-cs"/>
                <a:hlinkClick r:id="rId3"/>
              </a:rPr>
              <a:t>https://www.vox.com/a/internet-maps</a:t>
            </a:r>
            <a:r>
              <a:rPr lang="en-US" sz="1200" b="0" i="0" u="none" strike="noStrike" kern="1200" dirty="0">
                <a:solidFill>
                  <a:schemeClr val="tx1"/>
                </a:solidFill>
                <a:effectLst/>
                <a:latin typeface="+mn-lt"/>
                <a:ea typeface="+mn-ea"/>
                <a:cs typeface="+mn-cs"/>
              </a:rPr>
              <a:t> </a:t>
            </a:r>
            <a:endParaRPr lang="en-US" b="0" dirty="0">
              <a:effectLst/>
            </a:endParaRPr>
          </a:p>
          <a:p>
            <a:pPr rtl="0"/>
            <a:r>
              <a:rPr lang="en-US" sz="1200" b="0" i="0" u="none" strike="noStrike" kern="1200" dirty="0">
                <a:solidFill>
                  <a:schemeClr val="tx1"/>
                </a:solidFill>
                <a:effectLst/>
                <a:latin typeface="+mn-lt"/>
                <a:ea typeface="+mn-ea"/>
                <a:cs typeface="+mn-cs"/>
              </a:rPr>
              <a:t>The internet started as a US Department of Defense project with the initial services of electronic mail and file transfer. ARPANET was then opened to the commercial interests in the late 80s. Sir Tim Berners-Lee, a British computer scientist, created the world wide web shortly after that. For the web to be useful, that is for someone to find something on it, developers then created web browsers, such as Netscape and Internet Explorer. The dot-com boom happened in the mid-90s with notable companies such as Amazon.com and Google opening.</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30</a:t>
            </a:fld>
            <a:endParaRPr lang="en-US"/>
          </a:p>
        </p:txBody>
      </p:sp>
    </p:spTree>
    <p:extLst>
      <p:ext uri="{BB962C8B-B14F-4D97-AF65-F5344CB8AC3E}">
        <p14:creationId xmlns:p14="http://schemas.microsoft.com/office/powerpoint/2010/main" val="14403502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internet provides the communication channels that any number of services can use. This list includes a few, such as searching for information, banking, news, or sharing information. The internet is vital in today’s world.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31</a:t>
            </a:fld>
            <a:endParaRPr lang="en-US"/>
          </a:p>
        </p:txBody>
      </p:sp>
    </p:spTree>
    <p:extLst>
      <p:ext uri="{BB962C8B-B14F-4D97-AF65-F5344CB8AC3E}">
        <p14:creationId xmlns:p14="http://schemas.microsoft.com/office/powerpoint/2010/main" val="70881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world wide web is one of the many services that use the internet. The web is a collection of interconnected documents and other resources, linked by hyperlinks and URLs. You use the world wide web anytime you go a public website to retrieve data using HTTP or HTTPS, such as bbc.co.uk. The world wide web is dependent on other services, such as DNS. DNS converts the domain name, such as google.com, to the actual IP address. Computers work in numbers, but humans work in symbols or letters.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32</a:t>
            </a:fld>
            <a:endParaRPr lang="en-US"/>
          </a:p>
        </p:txBody>
      </p:sp>
    </p:spTree>
    <p:extLst>
      <p:ext uri="{BB962C8B-B14F-4D97-AF65-F5344CB8AC3E}">
        <p14:creationId xmlns:p14="http://schemas.microsoft.com/office/powerpoint/2010/main" val="4103343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Telecommunication is the exchange of information over significant distances by electronic means. It refers to all types of voice, data, and video transmission. The prefix tele means at a distance, so communicating at a distance. Telecoms, short for telecommunications, is a branch of technology that works with telecommunication.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33</a:t>
            </a:fld>
            <a:endParaRPr lang="en-US"/>
          </a:p>
        </p:txBody>
      </p:sp>
    </p:spTree>
    <p:extLst>
      <p:ext uri="{BB962C8B-B14F-4D97-AF65-F5344CB8AC3E}">
        <p14:creationId xmlns:p14="http://schemas.microsoft.com/office/powerpoint/2010/main" val="34483168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Telecoms transmit via data wire, radio, optical, or other electromagnetic systems. They can use the internet to transmit data, but they often have their own method. For example, cellular phones use cell towers to communicate. However, you can connect your phone to a </a:t>
            </a:r>
            <a:r>
              <a:rPr lang="en-US" sz="1200" kern="1200" dirty="0" err="1">
                <a:solidFill>
                  <a:schemeClr val="tx1"/>
                </a:solidFill>
                <a:effectLst/>
                <a:latin typeface="+mn-lt"/>
                <a:ea typeface="+mn-ea"/>
                <a:cs typeface="+mn-cs"/>
              </a:rPr>
              <a:t>WiFi</a:t>
            </a:r>
            <a:r>
              <a:rPr lang="en-US" sz="1200" kern="1200" dirty="0">
                <a:solidFill>
                  <a:schemeClr val="tx1"/>
                </a:solidFill>
                <a:effectLst/>
                <a:latin typeface="+mn-lt"/>
                <a:ea typeface="+mn-ea"/>
                <a:cs typeface="+mn-cs"/>
              </a:rPr>
              <a:t> network and use the internet to make VoIP call or send a WhatsApp message.</a:t>
            </a:r>
          </a:p>
        </p:txBody>
      </p:sp>
      <p:sp>
        <p:nvSpPr>
          <p:cNvPr id="4" name="Slide Number Placeholder 3"/>
          <p:cNvSpPr>
            <a:spLocks noGrp="1"/>
          </p:cNvSpPr>
          <p:nvPr>
            <p:ph type="sldNum" sz="quarter" idx="10"/>
          </p:nvPr>
        </p:nvSpPr>
        <p:spPr/>
        <p:txBody>
          <a:bodyPr/>
          <a:lstStyle/>
          <a:p>
            <a:fld id="{A5D78FC6-CE17-4259-A63C-DDFC12E048FC}" type="slidenum">
              <a:rPr lang="en-US" smtClean="0"/>
              <a:pPr/>
              <a:t>34</a:t>
            </a:fld>
            <a:endParaRPr lang="en-US"/>
          </a:p>
        </p:txBody>
      </p:sp>
    </p:spTree>
    <p:extLst>
      <p:ext uri="{BB962C8B-B14F-4D97-AF65-F5344CB8AC3E}">
        <p14:creationId xmlns:p14="http://schemas.microsoft.com/office/powerpoint/2010/main" val="2519948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ICT tools have evolved and changed over the years. As we said earlier, technology is the application of scientific knowledge and does not have to be something electronic. For example, pen and paper are significant advances in technology that allowed someone to save written work. The digital evolution includes radio, television, video, DVD, telephone, both fixed line &amp; mobile, satellite systems, computers, network hardware, and software. Other examples of ICT advancements are from chalk and blackboards to interactive panels, which are larger versions of tablets.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35</a:t>
            </a:fld>
            <a:endParaRPr lang="en-US"/>
          </a:p>
        </p:txBody>
      </p:sp>
    </p:spTree>
    <p:extLst>
      <p:ext uri="{BB962C8B-B14F-4D97-AF65-F5344CB8AC3E}">
        <p14:creationId xmlns:p14="http://schemas.microsoft.com/office/powerpoint/2010/main" val="2919841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i="0" u="none" strike="noStrike" kern="1200" dirty="0">
                <a:solidFill>
                  <a:schemeClr val="tx1"/>
                </a:solidFill>
                <a:effectLst/>
                <a:latin typeface="+mn-lt"/>
                <a:ea typeface="+mn-ea"/>
                <a:cs typeface="+mn-cs"/>
              </a:rPr>
              <a:t>While ICTs use other communication media, there is no end of using the internet as an ICT tool. Many industries use the internet to communicate or exchange information. The education sector is increasingly using the internet, which includes instructional videos, such as this one, learning management systems, or administrative tools to post grades online. Research often requires sharing information, which uses the internet and web. The internet opens up many different possible ways to communicate with others. Examples are VoIP, sharing media, email, blogs, social networking sites, and discussion groups. The internet has many services that help someone explore the world, such as travel sites that showcase destination or mapping software that directs someone to their location. There are many entertainment options via the internet, which include streaming music, videos, or playing online games.</a:t>
            </a: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Education</a:t>
            </a:r>
          </a:p>
          <a:p>
            <a:pPr lvl="1"/>
            <a:r>
              <a:rPr lang="en-US" sz="1200" kern="1200" dirty="0">
                <a:solidFill>
                  <a:schemeClr val="tx1"/>
                </a:solidFill>
                <a:effectLst/>
                <a:latin typeface="+mn-lt"/>
                <a:ea typeface="+mn-ea"/>
                <a:cs typeface="+mn-cs"/>
              </a:rPr>
              <a:t>There is much education that happens online, outside of the classroom.</a:t>
            </a:r>
          </a:p>
          <a:p>
            <a:pPr lvl="1"/>
            <a:r>
              <a:rPr lang="en-US" sz="1200" kern="1200" dirty="0">
                <a:solidFill>
                  <a:schemeClr val="tx1"/>
                </a:solidFill>
                <a:effectLst/>
                <a:latin typeface="+mn-lt"/>
                <a:ea typeface="+mn-ea"/>
                <a:cs typeface="+mn-cs"/>
              </a:rPr>
              <a:t>Instructional videos, such as this one, virtual learning environment, or administrative tools to post grades online</a:t>
            </a:r>
          </a:p>
          <a:p>
            <a:pPr lvl="0"/>
            <a:r>
              <a:rPr lang="en-US" sz="1200" kern="1200" dirty="0">
                <a:solidFill>
                  <a:schemeClr val="tx1"/>
                </a:solidFill>
                <a:effectLst/>
                <a:latin typeface="+mn-lt"/>
                <a:ea typeface="+mn-ea"/>
                <a:cs typeface="+mn-cs"/>
              </a:rPr>
              <a:t>Research</a:t>
            </a:r>
          </a:p>
          <a:p>
            <a:pPr lvl="1"/>
            <a:r>
              <a:rPr lang="en-US" sz="1200" kern="1200" dirty="0">
                <a:solidFill>
                  <a:schemeClr val="tx1"/>
                </a:solidFill>
                <a:effectLst/>
                <a:latin typeface="+mn-lt"/>
                <a:ea typeface="+mn-ea"/>
                <a:cs typeface="+mn-cs"/>
              </a:rPr>
              <a:t>Research often requires sharing information, which uses the internet</a:t>
            </a:r>
          </a:p>
          <a:p>
            <a:pPr lvl="0"/>
            <a:r>
              <a:rPr lang="en-US" sz="1200" kern="1200" dirty="0">
                <a:solidFill>
                  <a:schemeClr val="tx1"/>
                </a:solidFill>
                <a:effectLst/>
                <a:latin typeface="+mn-lt"/>
                <a:ea typeface="+mn-ea"/>
                <a:cs typeface="+mn-cs"/>
              </a:rPr>
              <a:t>Communication</a:t>
            </a:r>
          </a:p>
          <a:p>
            <a:pPr lvl="1"/>
            <a:r>
              <a:rPr lang="en-US" sz="1200" kern="1200" dirty="0">
                <a:solidFill>
                  <a:schemeClr val="tx1"/>
                </a:solidFill>
                <a:effectLst/>
                <a:latin typeface="+mn-lt"/>
                <a:ea typeface="+mn-ea"/>
                <a:cs typeface="+mn-cs"/>
              </a:rPr>
              <a:t>The internet opens up many different possible ways to communicate with others. Here are some:</a:t>
            </a:r>
          </a:p>
          <a:p>
            <a:pPr lvl="1"/>
            <a:r>
              <a:rPr lang="en-US" sz="1200" kern="1200" dirty="0">
                <a:solidFill>
                  <a:schemeClr val="tx1"/>
                </a:solidFill>
                <a:effectLst/>
                <a:latin typeface="+mn-lt"/>
                <a:ea typeface="+mn-ea"/>
                <a:cs typeface="+mn-cs"/>
              </a:rPr>
              <a:t>Email</a:t>
            </a:r>
          </a:p>
          <a:p>
            <a:pPr lvl="1"/>
            <a:r>
              <a:rPr lang="en-US" sz="1200" kern="1200" dirty="0">
                <a:solidFill>
                  <a:schemeClr val="tx1"/>
                </a:solidFill>
                <a:effectLst/>
                <a:latin typeface="+mn-lt"/>
                <a:ea typeface="+mn-ea"/>
                <a:cs typeface="+mn-cs"/>
              </a:rPr>
              <a:t>Blogs</a:t>
            </a:r>
          </a:p>
          <a:p>
            <a:pPr lvl="1"/>
            <a:r>
              <a:rPr lang="en-US" sz="1200" kern="1200" dirty="0">
                <a:solidFill>
                  <a:schemeClr val="tx1"/>
                </a:solidFill>
                <a:effectLst/>
                <a:latin typeface="+mn-lt"/>
                <a:ea typeface="+mn-ea"/>
                <a:cs typeface="+mn-cs"/>
              </a:rPr>
              <a:t>Social networking sites, e.g., Facebook, </a:t>
            </a:r>
          </a:p>
          <a:p>
            <a:pPr lvl="1"/>
            <a:r>
              <a:rPr lang="en-US" sz="1200" kern="1200" dirty="0">
                <a:solidFill>
                  <a:schemeClr val="tx1"/>
                </a:solidFill>
                <a:effectLst/>
                <a:latin typeface="+mn-lt"/>
                <a:ea typeface="+mn-ea"/>
                <a:cs typeface="+mn-cs"/>
              </a:rPr>
              <a:t>Chatrooms or discussion groups</a:t>
            </a:r>
          </a:p>
          <a:p>
            <a:pPr lvl="1"/>
            <a:r>
              <a:rPr lang="en-US" sz="1200" kern="1200" dirty="0">
                <a:solidFill>
                  <a:schemeClr val="tx1"/>
                </a:solidFill>
                <a:effectLst/>
                <a:latin typeface="+mn-lt"/>
                <a:ea typeface="+mn-ea"/>
                <a:cs typeface="+mn-cs"/>
              </a:rPr>
              <a:t>Forums</a:t>
            </a:r>
          </a:p>
          <a:p>
            <a:pPr lvl="1"/>
            <a:r>
              <a:rPr lang="en-US" sz="1200" kern="1200" dirty="0">
                <a:solidFill>
                  <a:schemeClr val="tx1"/>
                </a:solidFill>
                <a:effectLst/>
                <a:latin typeface="+mn-lt"/>
                <a:ea typeface="+mn-ea"/>
                <a:cs typeface="+mn-cs"/>
              </a:rPr>
              <a:t>VoIP - internet telephone</a:t>
            </a:r>
          </a:p>
          <a:p>
            <a:pPr lvl="0"/>
            <a:r>
              <a:rPr lang="en-US" sz="1200" kern="1200" dirty="0">
                <a:solidFill>
                  <a:schemeClr val="tx1"/>
                </a:solidFill>
                <a:effectLst/>
                <a:latin typeface="+mn-lt"/>
                <a:ea typeface="+mn-ea"/>
                <a:cs typeface="+mn-cs"/>
              </a:rPr>
              <a:t>Leisure and Entertainment</a:t>
            </a:r>
          </a:p>
          <a:p>
            <a:pPr lvl="1"/>
            <a:r>
              <a:rPr lang="en-US" sz="1200" kern="1200" dirty="0">
                <a:solidFill>
                  <a:schemeClr val="tx1"/>
                </a:solidFill>
                <a:effectLst/>
                <a:latin typeface="+mn-lt"/>
                <a:ea typeface="+mn-ea"/>
                <a:cs typeface="+mn-cs"/>
              </a:rPr>
              <a:t>There are many different ways that you can choose to spend your time online and amuse yourself. Here are a few:</a:t>
            </a:r>
          </a:p>
          <a:p>
            <a:pPr lvl="1"/>
            <a:r>
              <a:rPr lang="en-US" sz="1200" kern="1200" dirty="0">
                <a:solidFill>
                  <a:schemeClr val="tx1"/>
                </a:solidFill>
                <a:effectLst/>
                <a:latin typeface="+mn-lt"/>
                <a:ea typeface="+mn-ea"/>
                <a:cs typeface="+mn-cs"/>
              </a:rPr>
              <a:t>Playing online games</a:t>
            </a:r>
          </a:p>
          <a:p>
            <a:pPr lvl="1"/>
            <a:r>
              <a:rPr lang="en-US" sz="1200" kern="1200" dirty="0">
                <a:solidFill>
                  <a:schemeClr val="tx1"/>
                </a:solidFill>
                <a:effectLst/>
                <a:latin typeface="+mn-lt"/>
                <a:ea typeface="+mn-ea"/>
                <a:cs typeface="+mn-cs"/>
              </a:rPr>
              <a:t>Listening to music (mp3 download or live streaming)</a:t>
            </a:r>
          </a:p>
          <a:p>
            <a:pPr lvl="1"/>
            <a:r>
              <a:rPr lang="en-US" sz="1200" kern="1200" dirty="0">
                <a:solidFill>
                  <a:schemeClr val="tx1"/>
                </a:solidFill>
                <a:effectLst/>
                <a:latin typeface="+mn-lt"/>
                <a:ea typeface="+mn-ea"/>
                <a:cs typeface="+mn-cs"/>
              </a:rPr>
              <a:t>Reading online books and e-books</a:t>
            </a:r>
          </a:p>
          <a:p>
            <a:pPr lvl="1"/>
            <a:r>
              <a:rPr lang="en-US" sz="1200" kern="1200" dirty="0">
                <a:solidFill>
                  <a:schemeClr val="tx1"/>
                </a:solidFill>
                <a:effectLst/>
                <a:latin typeface="+mn-lt"/>
                <a:ea typeface="+mn-ea"/>
                <a:cs typeface="+mn-cs"/>
              </a:rPr>
              <a:t>Watching online videos, e.g., YouTube</a:t>
            </a:r>
          </a:p>
          <a:p>
            <a:pPr lvl="1"/>
            <a:r>
              <a:rPr lang="en-US" sz="1200" kern="1200" dirty="0">
                <a:solidFill>
                  <a:schemeClr val="tx1"/>
                </a:solidFill>
                <a:effectLst/>
                <a:latin typeface="+mn-lt"/>
                <a:ea typeface="+mn-ea"/>
                <a:cs typeface="+mn-cs"/>
              </a:rPr>
              <a:t>Looking for holidays or concert tickets</a:t>
            </a:r>
          </a:p>
          <a:p>
            <a:pPr lvl="1"/>
            <a:r>
              <a:rPr lang="en-US" sz="1200" kern="1200" dirty="0">
                <a:solidFill>
                  <a:schemeClr val="tx1"/>
                </a:solidFill>
                <a:effectLst/>
                <a:latin typeface="+mn-lt"/>
                <a:ea typeface="+mn-ea"/>
                <a:cs typeface="+mn-cs"/>
              </a:rPr>
              <a:t>Reading about your hobbies</a:t>
            </a:r>
          </a:p>
          <a:p>
            <a:pPr lvl="1"/>
            <a:r>
              <a:rPr lang="en-US" sz="1200" kern="1200" dirty="0">
                <a:solidFill>
                  <a:schemeClr val="tx1"/>
                </a:solidFill>
                <a:effectLst/>
                <a:latin typeface="+mn-lt"/>
                <a:ea typeface="+mn-ea"/>
                <a:cs typeface="+mn-cs"/>
              </a:rPr>
              <a:t>Keeping up-to-date with the news and sporting events</a:t>
            </a:r>
          </a:p>
          <a:p>
            <a:pPr lvl="1"/>
            <a:r>
              <a:rPr lang="en-US" sz="1200" kern="1200" dirty="0">
                <a:solidFill>
                  <a:schemeClr val="tx1"/>
                </a:solidFill>
                <a:effectLst/>
                <a:latin typeface="+mn-lt"/>
                <a:ea typeface="+mn-ea"/>
                <a:cs typeface="+mn-cs"/>
              </a:rPr>
              <a:t>Watching 'catch up' television from the main channels</a:t>
            </a:r>
          </a:p>
          <a:p>
            <a:pPr lvl="0"/>
            <a:r>
              <a:rPr lang="en-US" sz="1200" kern="1200" dirty="0">
                <a:solidFill>
                  <a:schemeClr val="tx1"/>
                </a:solidFill>
                <a:effectLst/>
                <a:latin typeface="+mn-lt"/>
                <a:ea typeface="+mn-ea"/>
                <a:cs typeface="+mn-cs"/>
              </a:rPr>
              <a:t>Exploring the world</a:t>
            </a:r>
          </a:p>
          <a:p>
            <a:pPr lvl="1"/>
            <a:r>
              <a:rPr lang="en-US" sz="1200" kern="1200" dirty="0">
                <a:solidFill>
                  <a:schemeClr val="tx1"/>
                </a:solidFill>
                <a:effectLst/>
                <a:latin typeface="+mn-lt"/>
                <a:ea typeface="+mn-ea"/>
                <a:cs typeface="+mn-cs"/>
              </a:rPr>
              <a:t>The internet has many services that help you explore the world.</a:t>
            </a:r>
          </a:p>
          <a:p>
            <a:pPr lvl="1"/>
            <a:r>
              <a:rPr lang="en-US" sz="1200" kern="1200" dirty="0">
                <a:solidFill>
                  <a:schemeClr val="tx1"/>
                </a:solidFill>
                <a:effectLst/>
                <a:latin typeface="+mn-lt"/>
                <a:ea typeface="+mn-ea"/>
                <a:cs typeface="+mn-cs"/>
              </a:rPr>
              <a:t>Satellite and mapping applications, e.g., Google Earth</a:t>
            </a:r>
          </a:p>
          <a:p>
            <a:pPr lvl="1"/>
            <a:r>
              <a:rPr lang="en-US" sz="1200" kern="1200" dirty="0">
                <a:solidFill>
                  <a:schemeClr val="tx1"/>
                </a:solidFill>
                <a:effectLst/>
                <a:latin typeface="+mn-lt"/>
                <a:ea typeface="+mn-ea"/>
                <a:cs typeface="+mn-cs"/>
              </a:rPr>
              <a:t>Travel sites providing details of other places</a:t>
            </a:r>
          </a:p>
          <a:p>
            <a:pPr lvl="1"/>
            <a:r>
              <a:rPr lang="en-US" sz="1200" kern="1200" dirty="0">
                <a:solidFill>
                  <a:schemeClr val="tx1"/>
                </a:solidFill>
                <a:effectLst/>
                <a:latin typeface="+mn-lt"/>
                <a:ea typeface="+mn-ea"/>
                <a:cs typeface="+mn-cs"/>
              </a:rPr>
              <a:t>Live web cams showing other parts of the world</a:t>
            </a:r>
          </a:p>
          <a:p>
            <a:r>
              <a:rPr lang="en-US" sz="1200" kern="1200" dirty="0">
                <a:solidFill>
                  <a:schemeClr val="tx1"/>
                </a:solidFill>
                <a:effectLst/>
                <a:latin typeface="+mn-lt"/>
                <a:ea typeface="+mn-ea"/>
                <a:cs typeface="+mn-cs"/>
              </a:rPr>
              <a:t>Almanacs and encyclopedias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36</a:t>
            </a:fld>
            <a:endParaRPr lang="en-US"/>
          </a:p>
        </p:txBody>
      </p:sp>
    </p:spTree>
    <p:extLst>
      <p:ext uri="{BB962C8B-B14F-4D97-AF65-F5344CB8AC3E}">
        <p14:creationId xmlns:p14="http://schemas.microsoft.com/office/powerpoint/2010/main" val="17759280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summary, technology is the application of scientific knowledge. A computer is an electronic form of technology that stores, retrieves, and processes data. Other characteristics of a computer are performing mathematical or logical operations accurately and reliably. The internet is the global computer network that provides the communication channels. The world wide web is just one of the services that use the internet. The www is a collection of interconnected documents and other resources that are accessible through a web browser. Lastly, we discussed telecommunications to exchange information over significant distances by electronic means. The telecommunication device may or may not use the internet.</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37</a:t>
            </a:fld>
            <a:endParaRPr lang="en-US"/>
          </a:p>
        </p:txBody>
      </p:sp>
    </p:spTree>
    <p:extLst>
      <p:ext uri="{BB962C8B-B14F-4D97-AF65-F5344CB8AC3E}">
        <p14:creationId xmlns:p14="http://schemas.microsoft.com/office/powerpoint/2010/main" val="37117971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section talks about ICT in Education, which is one of the numerous sectors of our society.</a:t>
            </a:r>
          </a:p>
        </p:txBody>
      </p:sp>
      <p:sp>
        <p:nvSpPr>
          <p:cNvPr id="4" name="Slide Number Placeholder 3"/>
          <p:cNvSpPr>
            <a:spLocks noGrp="1"/>
          </p:cNvSpPr>
          <p:nvPr>
            <p:ph type="sldNum" sz="quarter" idx="10"/>
          </p:nvPr>
        </p:nvSpPr>
        <p:spPr/>
        <p:txBody>
          <a:bodyPr/>
          <a:lstStyle/>
          <a:p>
            <a:fld id="{A5D78FC6-CE17-4259-A63C-DDFC12E048FC}" type="slidenum">
              <a:rPr lang="en-US" smtClean="0"/>
              <a:pPr/>
              <a:t>38</a:t>
            </a:fld>
            <a:endParaRPr lang="en-US"/>
          </a:p>
        </p:txBody>
      </p:sp>
    </p:spTree>
    <p:extLst>
      <p:ext uri="{BB962C8B-B14F-4D97-AF65-F5344CB8AC3E}">
        <p14:creationId xmlns:p14="http://schemas.microsoft.com/office/powerpoint/2010/main" val="18658944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primary goal of the series is to understand how ICT functions so you can see what role it plays in today’s society. </a:t>
            </a:r>
          </a:p>
        </p:txBody>
      </p:sp>
      <p:sp>
        <p:nvSpPr>
          <p:cNvPr id="4" name="Slide Number Placeholder 3"/>
          <p:cNvSpPr>
            <a:spLocks noGrp="1"/>
          </p:cNvSpPr>
          <p:nvPr>
            <p:ph type="sldNum" sz="quarter" idx="10"/>
          </p:nvPr>
        </p:nvSpPr>
        <p:spPr/>
        <p:txBody>
          <a:bodyPr/>
          <a:lstStyle/>
          <a:p>
            <a:fld id="{A5D78FC6-CE17-4259-A63C-DDFC12E048FC}" type="slidenum">
              <a:rPr lang="en-US" smtClean="0"/>
              <a:pPr/>
              <a:t>39</a:t>
            </a:fld>
            <a:endParaRPr lang="en-US"/>
          </a:p>
        </p:txBody>
      </p:sp>
    </p:spTree>
    <p:extLst>
      <p:ext uri="{BB962C8B-B14F-4D97-AF65-F5344CB8AC3E}">
        <p14:creationId xmlns:p14="http://schemas.microsoft.com/office/powerpoint/2010/main" val="37820451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According to one study, researchers ran a test to measure how much of a presentation that the audience remembered.  They found that immediately after a 10-minute presentation, listeners only remembered 50% of what was said. By the next day that number had dropped to 25%, and a week later it was only 10%. An ancient Chinese proverb says: I hear and I forgot, I see and I know, I do and I understand. ICT in education helps educators extend the classroom beyond hearing, so you see and know, and then do and understand.</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40</a:t>
            </a:fld>
            <a:endParaRPr lang="en-US"/>
          </a:p>
        </p:txBody>
      </p:sp>
    </p:spTree>
    <p:extLst>
      <p:ext uri="{BB962C8B-B14F-4D97-AF65-F5344CB8AC3E}">
        <p14:creationId xmlns:p14="http://schemas.microsoft.com/office/powerpoint/2010/main" val="1141111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Like many industries, ICT plays a crucial role in today’s education. Educational ICT primarily uses the internet.</a:t>
            </a:r>
          </a:p>
          <a:p>
            <a:pPr lvl="0"/>
            <a:r>
              <a:rPr lang="en-US" sz="1200" kern="1200" dirty="0">
                <a:solidFill>
                  <a:schemeClr val="tx1"/>
                </a:solidFill>
                <a:effectLst/>
                <a:latin typeface="+mn-lt"/>
                <a:ea typeface="+mn-ea"/>
                <a:cs typeface="+mn-cs"/>
              </a:rPr>
              <a:t>ICT expands learning opportunities, such as elearning or blended learning</a:t>
            </a:r>
          </a:p>
          <a:p>
            <a:pPr lvl="0"/>
            <a:r>
              <a:rPr lang="en-US" sz="1200" kern="1200" dirty="0">
                <a:solidFill>
                  <a:schemeClr val="tx1"/>
                </a:solidFill>
                <a:effectLst/>
                <a:latin typeface="+mn-lt"/>
                <a:ea typeface="+mn-ea"/>
                <a:cs typeface="+mn-cs"/>
              </a:rPr>
              <a:t>ICT allows access to educational content online</a:t>
            </a:r>
          </a:p>
          <a:p>
            <a:pPr lvl="0"/>
            <a:r>
              <a:rPr lang="en-US" sz="1200" kern="1200" dirty="0">
                <a:solidFill>
                  <a:schemeClr val="tx1"/>
                </a:solidFill>
                <a:effectLst/>
                <a:latin typeface="+mn-lt"/>
                <a:ea typeface="+mn-ea"/>
                <a:cs typeface="+mn-cs"/>
              </a:rPr>
              <a:t>ICT allows educators to use different learning methods, beyond lecturing in a classroom. Educators can produce videos, such as this one, to help those who have a difficult time understanding the lecture, or maybe they were gone</a:t>
            </a:r>
          </a:p>
          <a:p>
            <a:pPr lvl="0"/>
            <a:r>
              <a:rPr lang="en-US" sz="1200" kern="1200" dirty="0">
                <a:solidFill>
                  <a:schemeClr val="tx1"/>
                </a:solidFill>
                <a:effectLst/>
                <a:latin typeface="+mn-lt"/>
                <a:ea typeface="+mn-ea"/>
                <a:cs typeface="+mn-cs"/>
              </a:rPr>
              <a:t>ICT also helps the administrators manage their data, such as the student grades and which classes they’ve taken</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41</a:t>
            </a:fld>
            <a:endParaRPr lang="en-US"/>
          </a:p>
        </p:txBody>
      </p:sp>
    </p:spTree>
    <p:extLst>
      <p:ext uri="{BB962C8B-B14F-4D97-AF65-F5344CB8AC3E}">
        <p14:creationId xmlns:p14="http://schemas.microsoft.com/office/powerpoint/2010/main" val="5143482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some notable differences how using ICTs in education creates change. In the traditional classroom, there is limed space, we have to meet at the same time, and there are limited options except giving the information through a lecture. However, using ICTs changes almost all aspects. For example, students can now learn anytime, anywhere through asynchronous methods that are still interactive. The content changes from PowerPoints and using textbooks to multimedia and online resources that substitute for textbooks. In a traditional environment, there isn’t much that an instructor can do to accommodate the students. However, ICTs allow students to control their path and choose how and when they want to learn.</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42</a:t>
            </a:fld>
            <a:endParaRPr lang="en-US"/>
          </a:p>
        </p:txBody>
      </p:sp>
    </p:spTree>
    <p:extLst>
      <p:ext uri="{BB962C8B-B14F-4D97-AF65-F5344CB8AC3E}">
        <p14:creationId xmlns:p14="http://schemas.microsoft.com/office/powerpoint/2010/main" val="35334163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ICTs help both the teacher and students. They help the teacher to support traditional learning through changing how education happens. For example, the instructor can do more showing and demonstrating in class instead of giving information. That is the exact point of this video. Instead of listening to your instructor in class give you this information, your instructor could show you how things work since you already have the knowledge about the topic.</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43</a:t>
            </a:fld>
            <a:endParaRPr lang="en-US"/>
          </a:p>
        </p:txBody>
      </p:sp>
    </p:spTree>
    <p:extLst>
      <p:ext uri="{BB962C8B-B14F-4D97-AF65-F5344CB8AC3E}">
        <p14:creationId xmlns:p14="http://schemas.microsoft.com/office/powerpoint/2010/main" val="28514273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ICTs help students learn. Through the web, they have access to vast online resources to help them understand the topic. When they search for this information, they are developing skills that help them to direct their own learning.</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44</a:t>
            </a:fld>
            <a:endParaRPr lang="en-US"/>
          </a:p>
        </p:txBody>
      </p:sp>
    </p:spTree>
    <p:extLst>
      <p:ext uri="{BB962C8B-B14F-4D97-AF65-F5344CB8AC3E}">
        <p14:creationId xmlns:p14="http://schemas.microsoft.com/office/powerpoint/2010/main" val="8951282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ICTs also provide options for communication so the students can collaborate and work on a project at a distance or at different times. They can also easily send their instructor a message asking for assistance. The students develop their writing skills when they engage in online discussion or type a writeup about a project. Multimedia provides them with additional opportunities to present projects using the many online tools</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45</a:t>
            </a:fld>
            <a:endParaRPr lang="en-US"/>
          </a:p>
        </p:txBody>
      </p:sp>
    </p:spTree>
    <p:extLst>
      <p:ext uri="{BB962C8B-B14F-4D97-AF65-F5344CB8AC3E}">
        <p14:creationId xmlns:p14="http://schemas.microsoft.com/office/powerpoint/2010/main" val="4752197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Learning management systems, abbreviated as LMS, also called virtual learning environments, become an online classroom. Educators can organize the class resources so the students have a centralized location for information and learning. The instructor can easily add additional materials to help the students. The students can access the class resources anytime, and they can track their progress and view grades. An LMS replaces the classroom as the central component. The classroom becomes one the parts of the class.</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46</a:t>
            </a:fld>
            <a:endParaRPr lang="en-US"/>
          </a:p>
        </p:txBody>
      </p:sp>
    </p:spTree>
    <p:extLst>
      <p:ext uri="{BB962C8B-B14F-4D97-AF65-F5344CB8AC3E}">
        <p14:creationId xmlns:p14="http://schemas.microsoft.com/office/powerpoint/2010/main" val="4040044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Learning management systems, abbreviated as LMS, also called virtual learning environments, become an online classroom. Educators can organize the class resources so the students have a centralized location for information and learning. The instructor can easily add additional materials to help the students. The students can access the class resources anytime, and they can track their progress and view grades. An LMS replaces the classroom as the central component. The classroom becomes one the parts of the class.</a:t>
            </a:r>
          </a:p>
        </p:txBody>
      </p:sp>
      <p:sp>
        <p:nvSpPr>
          <p:cNvPr id="4" name="Slide Number Placeholder 3"/>
          <p:cNvSpPr>
            <a:spLocks noGrp="1"/>
          </p:cNvSpPr>
          <p:nvPr>
            <p:ph type="sldNum" sz="quarter" idx="10"/>
          </p:nvPr>
        </p:nvSpPr>
        <p:spPr/>
        <p:txBody>
          <a:bodyPr/>
          <a:lstStyle/>
          <a:p>
            <a:fld id="{A5D78FC6-CE17-4259-A63C-DDFC12E048FC}" type="slidenum">
              <a:rPr lang="en-US" smtClean="0"/>
              <a:pPr/>
              <a:t>47</a:t>
            </a:fld>
            <a:endParaRPr lang="en-US"/>
          </a:p>
        </p:txBody>
      </p:sp>
    </p:spTree>
    <p:extLst>
      <p:ext uri="{BB962C8B-B14F-4D97-AF65-F5344CB8AC3E}">
        <p14:creationId xmlns:p14="http://schemas.microsoft.com/office/powerpoint/2010/main" val="14879047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Standards are an essential part of ICT. Standards ensure that ICT technologies work together. Telephone calls have regulations that guarantee that if a phone call is placed in one country, someone in another country can answer the call. Or, they give assurance that your phone will work with a telecom company in a different country.</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48</a:t>
            </a:fld>
            <a:endParaRPr lang="en-US"/>
          </a:p>
        </p:txBody>
      </p:sp>
    </p:spTree>
    <p:extLst>
      <p:ext uri="{BB962C8B-B14F-4D97-AF65-F5344CB8AC3E}">
        <p14:creationId xmlns:p14="http://schemas.microsoft.com/office/powerpoint/2010/main" val="6165515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49</a:t>
            </a:fld>
            <a:endParaRPr lang="en-US"/>
          </a:p>
        </p:txBody>
      </p:sp>
    </p:spTree>
    <p:extLst>
      <p:ext uri="{BB962C8B-B14F-4D97-AF65-F5344CB8AC3E}">
        <p14:creationId xmlns:p14="http://schemas.microsoft.com/office/powerpoint/2010/main" val="42358472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No one company or country governs the ICT industry. Instead, there is an international group of organizations and businesses who produce the global ICT standards, which dictates how the ICT industry should function. Each country is responsible for their industries, but if they want their telecommunication equipment to communicate globally, they need to know which standards to meet.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50</a:t>
            </a:fld>
            <a:endParaRPr lang="en-US"/>
          </a:p>
        </p:txBody>
      </p:sp>
    </p:spTree>
    <p:extLst>
      <p:ext uri="{BB962C8B-B14F-4D97-AF65-F5344CB8AC3E}">
        <p14:creationId xmlns:p14="http://schemas.microsoft.com/office/powerpoint/2010/main" val="26309582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standards are created through collaborative efforts that have a global reach, which is voluntarily and widely adopted by the marketplace across international borders. This group who decides the global ICT standards are responsible to the global markets and make changes when needed. Since adoption is voluntary, the standards group demonstrates relevance and show why it is important to adopt the new standards. The group does not tell the industries what to do, rather, the ICT industries inform them which areas need standardization. They then decide if and how to make a technology a standard.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51</a:t>
            </a:fld>
            <a:endParaRPr lang="en-US"/>
          </a:p>
        </p:txBody>
      </p:sp>
    </p:spTree>
    <p:extLst>
      <p:ext uri="{BB962C8B-B14F-4D97-AF65-F5344CB8AC3E}">
        <p14:creationId xmlns:p14="http://schemas.microsoft.com/office/powerpoint/2010/main" val="22521841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200" b="0" i="0" u="none" strike="noStrike" kern="1200" dirty="0">
                <a:solidFill>
                  <a:schemeClr val="tx1"/>
                </a:solidFill>
                <a:effectLst/>
                <a:latin typeface="+mn-lt"/>
                <a:ea typeface="+mn-ea"/>
                <a:cs typeface="+mn-cs"/>
              </a:rPr>
              <a:t>These are some of the organizations who set the standards for the internet. These standards ensure that the internet works the same, no matter where the subnetworks are. For example, the HTTP standards dictate that all web data through the web should use the HTTP protocol. Additionally, not anyone can create a new top-level domain name (TLD) since they are restricted and regulated by ICANN. TLD names are the highest level of the domain name system on the internet. Examples are .com, </a:t>
            </a:r>
            <a:r>
              <a:rPr lang="en-US" sz="1200" b="0" i="0" u="none" strike="noStrike" kern="1200" dirty="0" err="1">
                <a:solidFill>
                  <a:schemeClr val="tx1"/>
                </a:solidFill>
                <a:effectLst/>
                <a:latin typeface="+mn-lt"/>
                <a:ea typeface="+mn-ea"/>
                <a:cs typeface="+mn-cs"/>
              </a:rPr>
              <a:t>.net</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ru</a:t>
            </a:r>
            <a:r>
              <a:rPr lang="en-US" sz="1200" b="0" i="0" u="none" strike="noStrike" kern="1200" dirty="0">
                <a:solidFill>
                  <a:schemeClr val="tx1"/>
                </a:solidFill>
                <a:effectLst/>
                <a:latin typeface="+mn-lt"/>
                <a:ea typeface="+mn-ea"/>
                <a:cs typeface="+mn-cs"/>
              </a:rPr>
              <a:t>, and .</a:t>
            </a:r>
            <a:r>
              <a:rPr lang="en-US" sz="1200" b="0" i="0" u="none" strike="noStrike" kern="1200" dirty="0" err="1">
                <a:solidFill>
                  <a:schemeClr val="tx1"/>
                </a:solidFill>
                <a:effectLst/>
                <a:latin typeface="+mn-lt"/>
                <a:ea typeface="+mn-ea"/>
                <a:cs typeface="+mn-cs"/>
              </a:rPr>
              <a:t>cn</a:t>
            </a:r>
            <a:r>
              <a:rPr lang="en-US" sz="1200" b="0" i="0" u="none" strike="noStrike" kern="1200" dirty="0">
                <a:solidFill>
                  <a:schemeClr val="tx1"/>
                </a:solidFill>
                <a:effectLst/>
                <a:latin typeface="+mn-lt"/>
                <a:ea typeface="+mn-ea"/>
                <a:cs typeface="+mn-cs"/>
              </a:rPr>
              <a:t>. W3C sets the web standards, so web developers know how to design their websites that correctly work with the various web browsers.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52</a:t>
            </a:fld>
            <a:endParaRPr lang="en-US"/>
          </a:p>
        </p:txBody>
      </p:sp>
    </p:spTree>
    <p:extLst>
      <p:ext uri="{BB962C8B-B14F-4D97-AF65-F5344CB8AC3E}">
        <p14:creationId xmlns:p14="http://schemas.microsoft.com/office/powerpoint/2010/main" val="2368869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There are various types of top-level domain names. Some are generic, such as .com, .org, or .me. Others are location specific. For example, only a resident of the European Union can register a .</a:t>
            </a:r>
            <a:r>
              <a:rPr lang="en-US" sz="1200" b="0" i="0" u="none" strike="noStrike" kern="1200" dirty="0" err="1">
                <a:solidFill>
                  <a:schemeClr val="tx1"/>
                </a:solidFill>
                <a:effectLst/>
                <a:latin typeface="+mn-lt"/>
                <a:ea typeface="+mn-ea"/>
                <a:cs typeface="+mn-cs"/>
              </a:rPr>
              <a:t>eu</a:t>
            </a:r>
            <a:r>
              <a:rPr lang="en-US" sz="1200" b="0" i="0" u="none" strike="noStrike" kern="1200" dirty="0">
                <a:solidFill>
                  <a:schemeClr val="tx1"/>
                </a:solidFill>
                <a:effectLst/>
                <a:latin typeface="+mn-lt"/>
                <a:ea typeface="+mn-ea"/>
                <a:cs typeface="+mn-cs"/>
              </a:rPr>
              <a:t> domain name, such as freds-cooking-show.eu.</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53</a:t>
            </a:fld>
            <a:endParaRPr lang="en-US"/>
          </a:p>
        </p:txBody>
      </p:sp>
    </p:spTree>
    <p:extLst>
      <p:ext uri="{BB962C8B-B14F-4D97-AF65-F5344CB8AC3E}">
        <p14:creationId xmlns:p14="http://schemas.microsoft.com/office/powerpoint/2010/main" val="25143380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Another standards body is the Global Standards Collaboration (GSC). They are a voluntary group committed to working on communications standards. They also work on enhancing global cooperation and collaboration among developers. The system will become fragmented if every group or country wants to make their technology the standard.</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54</a:t>
            </a:fld>
            <a:endParaRPr lang="en-US"/>
          </a:p>
        </p:txBody>
      </p:sp>
    </p:spTree>
    <p:extLst>
      <p:ext uri="{BB962C8B-B14F-4D97-AF65-F5344CB8AC3E}">
        <p14:creationId xmlns:p14="http://schemas.microsoft.com/office/powerpoint/2010/main" val="20988872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Here is a list of the members of the GSC. The important thing to note is the various countries who are involved, which indicates that the GSC is genuinely an international governing body.</a:t>
            </a:r>
            <a:endParaRPr lang="en-US" b="0" dirty="0">
              <a:effectLst/>
            </a:endParaRPr>
          </a:p>
          <a:p>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55</a:t>
            </a:fld>
            <a:endParaRPr lang="en-US"/>
          </a:p>
        </p:txBody>
      </p:sp>
    </p:spTree>
    <p:extLst>
      <p:ext uri="{BB962C8B-B14F-4D97-AF65-F5344CB8AC3E}">
        <p14:creationId xmlns:p14="http://schemas.microsoft.com/office/powerpoint/2010/main" val="40411458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In summary, standards are an essential part of ICT since they ensure that the technologies will work together. No one country or group governs the ICT standards. Instead, an international group decides the global ICT standards. This group works with the global markets to show why technology makers or developers should voluntarily adopt the standard. We looked at one standards organization, the ICAAN, which governs the creation of top-level domain names. Examples of TLDs are </a:t>
            </a:r>
            <a:r>
              <a:rPr lang="en-US" sz="1200" b="0" i="0" u="none" strike="noStrike" kern="1200" dirty="0" err="1">
                <a:solidFill>
                  <a:schemeClr val="tx1"/>
                </a:solidFill>
                <a:effectLst/>
                <a:latin typeface="+mn-lt"/>
                <a:ea typeface="+mn-ea"/>
                <a:cs typeface="+mn-cs"/>
              </a:rPr>
              <a:t>are</a:t>
            </a:r>
            <a:r>
              <a:rPr lang="en-US" sz="1200" b="0" i="0" u="none" strike="noStrike" kern="1200" dirty="0">
                <a:solidFill>
                  <a:schemeClr val="tx1"/>
                </a:solidFill>
                <a:effectLst/>
                <a:latin typeface="+mn-lt"/>
                <a:ea typeface="+mn-ea"/>
                <a:cs typeface="+mn-cs"/>
              </a:rPr>
              <a:t> .com, </a:t>
            </a:r>
            <a:r>
              <a:rPr lang="en-US" sz="1200" b="0" i="0" u="none" strike="noStrike" kern="1200" dirty="0" err="1">
                <a:solidFill>
                  <a:schemeClr val="tx1"/>
                </a:solidFill>
                <a:effectLst/>
                <a:latin typeface="+mn-lt"/>
                <a:ea typeface="+mn-ea"/>
                <a:cs typeface="+mn-cs"/>
              </a:rPr>
              <a:t>.net</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ru</a:t>
            </a:r>
            <a:r>
              <a:rPr lang="en-US" sz="1200" b="0" i="0" u="none" strike="noStrike" kern="1200" dirty="0">
                <a:solidFill>
                  <a:schemeClr val="tx1"/>
                </a:solidFill>
                <a:effectLst/>
                <a:latin typeface="+mn-lt"/>
                <a:ea typeface="+mn-ea"/>
                <a:cs typeface="+mn-cs"/>
              </a:rPr>
              <a:t>, and .</a:t>
            </a:r>
            <a:r>
              <a:rPr lang="en-US" sz="1200" b="0" i="0" u="none" strike="noStrike" kern="1200" dirty="0" err="1">
                <a:solidFill>
                  <a:schemeClr val="tx1"/>
                </a:solidFill>
                <a:effectLst/>
                <a:latin typeface="+mn-lt"/>
                <a:ea typeface="+mn-ea"/>
                <a:cs typeface="+mn-cs"/>
              </a:rPr>
              <a:t>cn</a:t>
            </a:r>
            <a:r>
              <a:rPr lang="en-US" sz="1200" b="0" i="0" u="none" strike="noStrike" kern="1200" dirty="0">
                <a:solidFill>
                  <a:schemeClr val="tx1"/>
                </a:solidFill>
                <a:effectLst/>
                <a:latin typeface="+mn-lt"/>
                <a:ea typeface="+mn-ea"/>
                <a:cs typeface="+mn-cs"/>
              </a:rPr>
              <a:t>.</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56</a:t>
            </a:fld>
            <a:endParaRPr lang="en-US"/>
          </a:p>
        </p:txBody>
      </p:sp>
    </p:spTree>
    <p:extLst>
      <p:ext uri="{BB962C8B-B14F-4D97-AF65-F5344CB8AC3E}">
        <p14:creationId xmlns:p14="http://schemas.microsoft.com/office/powerpoint/2010/main" val="5536447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57</a:t>
            </a:fld>
            <a:endParaRPr lang="en-US"/>
          </a:p>
        </p:txBody>
      </p:sp>
    </p:spTree>
    <p:extLst>
      <p:ext uri="{BB962C8B-B14F-4D97-AF65-F5344CB8AC3E}">
        <p14:creationId xmlns:p14="http://schemas.microsoft.com/office/powerpoint/2010/main" val="2753770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fld id="{553C9B47-2914-48EF-A681-AB47B28770B1}" type="datetime8">
              <a:rPr lang="en-US" smtClean="0"/>
              <a:t>1/18/2019 2:25 PM</a:t>
            </a:fld>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7F69EF82-9A7F-458B-8594-E56061B3FEC0}" type="datetime8">
              <a:rPr lang="en-US" smtClean="0"/>
              <a:t>1/18/2019 2:25 PM</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D8E03F14-CAC8-4283-970F-9546B9A74ED2}" type="datetime8">
              <a:rPr lang="en-US" smtClean="0"/>
              <a:t>1/18/2019 2:25 PM</a:t>
            </a:fld>
            <a:endParaRPr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192175"/>
            <a:ext cx="3886200" cy="34290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192175"/>
            <a:ext cx="3886200" cy="34290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494712B4-F8F7-40D8-BEB8-EB309529BDFB}" type="datetime8">
              <a:rPr lang="en-US" smtClean="0"/>
              <a:t>1/18/2019 2:25 PM</a:t>
            </a:fld>
            <a:endParaRPr lang="en-US"/>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04787"/>
            <a:ext cx="8153400" cy="652463"/>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1828800"/>
            <a:ext cx="3886200" cy="268605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1828800"/>
            <a:ext cx="3886200" cy="268605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8E533267-DAEA-4E8C-92A7-4A3ED8FCD1E4}" type="datetime8">
              <a:rPr lang="en-US" smtClean="0"/>
              <a:t>1/18/2019 2:25 PM</a:t>
            </a:fld>
            <a:endParaRPr lang="en-US"/>
          </a:p>
        </p:txBody>
      </p:sp>
      <p:sp>
        <p:nvSpPr>
          <p:cNvPr id="12" name="Slide Number Placeholder 11"/>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39EB69E7-9C01-40A7-B73E-B8F01F7BC748}" type="datetime8">
              <a:rPr lang="en-US" smtClean="0"/>
              <a:t>1/18/2019 2:25 PM</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D18C55-51F6-4B71-A49D-0497AEEAF2E6}" type="datetime8">
              <a:rPr lang="en-US" smtClean="0"/>
              <a:t>1/18/2019 2:25 PM</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8D3EA52D-9CCD-4DA9-A7B7-54D87D3949CC}" type="datetime8">
              <a:rPr lang="en-US" smtClean="0"/>
              <a:t>1/18/2019 2:25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3" name="Text Placeholder 2"/>
          <p:cNvSpPr>
            <a:spLocks noGrp="1"/>
          </p:cNvSpPr>
          <p:nvPr>
            <p:ph type="body" idx="2"/>
          </p:nvPr>
        </p:nvSpPr>
        <p:spPr>
          <a:xfrm>
            <a:off x="609600" y="1314450"/>
            <a:ext cx="1600200" cy="325755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Edit Master text styles</a:t>
            </a:r>
          </a:p>
        </p:txBody>
      </p:sp>
      <p:sp>
        <p:nvSpPr>
          <p:cNvPr id="9" name="Content Placeholder 8"/>
          <p:cNvSpPr>
            <a:spLocks noGrp="1"/>
          </p:cNvSpPr>
          <p:nvPr>
            <p:ph sz="quarter" idx="1"/>
          </p:nvPr>
        </p:nvSpPr>
        <p:spPr>
          <a:xfrm>
            <a:off x="2362200" y="1314450"/>
            <a:ext cx="6400800" cy="33147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4686300"/>
            <a:ext cx="2667000" cy="273844"/>
          </a:xfrm>
        </p:spPr>
        <p:txBody>
          <a:bodyPr rtlCol="0"/>
          <a:lstStyle/>
          <a:p>
            <a:fld id="{AE2D9033-E75B-4DEB-819D-D245CE43A87F}" type="datetime8">
              <a:rPr lang="en-US" smtClean="0"/>
              <a:t>1/18/2019 2:25 PM</a:t>
            </a:fld>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78DF4AA-A99D-43AB-BAC2-8D9608892433}" type="datetime8">
              <a:rPr lang="en-US" smtClean="0">
                <a:solidFill>
                  <a:schemeClr val="tx2"/>
                </a:solidFill>
              </a:rPr>
              <a:t>1/18/2019 2:25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457200"/>
            <a:ext cx="5562600" cy="413742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4686302"/>
            <a:ext cx="2209800" cy="273844"/>
          </a:xfrm>
        </p:spPr>
        <p:txBody>
          <a:bodyPr/>
          <a:lstStyle/>
          <a:p>
            <a:fld id="{87D36B8C-1FD8-4C71-99AC-1F724B465144}" type="datetime8">
              <a:rPr lang="en-US" smtClean="0">
                <a:solidFill>
                  <a:schemeClr val="tx2"/>
                </a:solidFill>
              </a:rPr>
              <a:t>1/18/2019 2:25 PM</a:t>
            </a:fld>
            <a:endParaRPr lang="en-US" dirty="0"/>
          </a:p>
        </p:txBody>
      </p:sp>
      <p:sp>
        <p:nvSpPr>
          <p:cNvPr id="5" name="Footer Placeholder 4"/>
          <p:cNvSpPr>
            <a:spLocks noGrp="1"/>
          </p:cNvSpPr>
          <p:nvPr>
            <p:ph type="ftr" sz="quarter" idx="11"/>
          </p:nvPr>
        </p:nvSpPr>
        <p:spPr>
          <a:xfrm>
            <a:off x="457202" y="4686156"/>
            <a:ext cx="5573483" cy="273844"/>
          </a:xfrm>
        </p:spPr>
        <p:txBody>
          <a:bodyPr/>
          <a:lstStyle/>
          <a:p>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E02D-D463-469D-977D-763EDA8F3490}"/>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EC7B53AB-11D2-4EAC-9566-978AFD5A74F5}"/>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58C15B-AE46-4DEC-86B5-C7F3B90F1A8A}"/>
              </a:ext>
            </a:extLst>
          </p:cNvPr>
          <p:cNvSpPr>
            <a:spLocks noGrp="1"/>
          </p:cNvSpPr>
          <p:nvPr>
            <p:ph type="dt" sz="half" idx="10"/>
          </p:nvPr>
        </p:nvSpPr>
        <p:spPr/>
        <p:txBody>
          <a:bodyPr/>
          <a:lstStyle/>
          <a:p>
            <a:fld id="{19FEB46E-7F80-4DF6-89F7-447420A9AFB5}" type="datetime8">
              <a:rPr lang="en-US" smtClean="0"/>
              <a:t>1/18/2019 2:25 PM</a:t>
            </a:fld>
            <a:endParaRPr lang="en-US"/>
          </a:p>
        </p:txBody>
      </p:sp>
      <p:sp>
        <p:nvSpPr>
          <p:cNvPr id="5" name="Footer Placeholder 4">
            <a:extLst>
              <a:ext uri="{FF2B5EF4-FFF2-40B4-BE49-F238E27FC236}">
                <a16:creationId xmlns:a16="http://schemas.microsoft.com/office/drawing/2014/main" id="{74BA41FA-052D-4607-915E-92341A7BB7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12C80E-0546-4871-8440-FEAB6C3C4094}"/>
              </a:ext>
            </a:extLst>
          </p:cNvPr>
          <p:cNvSpPr>
            <a:spLocks noGrp="1"/>
          </p:cNvSpPr>
          <p:nvPr>
            <p:ph type="sldNum" sz="quarter" idx="12"/>
          </p:nvPr>
        </p:nvSpPr>
        <p:spPr/>
        <p:txBody>
          <a:bodyPr/>
          <a:lstStyle/>
          <a:p>
            <a:fld id="{CA994560-7801-4A2D-A8EF-41E342B56C51}" type="slidenum">
              <a:rPr lang="en-US" smtClean="0"/>
              <a:t>‹#›</a:t>
            </a:fld>
            <a:endParaRPr lang="en-US"/>
          </a:p>
        </p:txBody>
      </p:sp>
    </p:spTree>
    <p:extLst>
      <p:ext uri="{BB962C8B-B14F-4D97-AF65-F5344CB8AC3E}">
        <p14:creationId xmlns:p14="http://schemas.microsoft.com/office/powerpoint/2010/main" val="25657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sz="1400">
                <a:solidFill>
                  <a:schemeClr val="tx2"/>
                </a:solidFill>
              </a:defRPr>
            </a:lvl1pPr>
          </a:lstStyle>
          <a:p>
            <a:fld id="{CF51C47B-7B05-45F1-BFEB-19680371490B}" type="datetime8">
              <a:rPr lang="en-US" smtClean="0">
                <a:solidFill>
                  <a:schemeClr val="tx2"/>
                </a:solidFill>
              </a:rPr>
              <a:t>1/18/2019 2:25 PM</a:t>
            </a:fld>
            <a:endParaRPr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sz="1400">
                <a:solidFill>
                  <a:schemeClr val="tx2"/>
                </a:solidFill>
              </a:defRPr>
            </a:lvl1pPr>
          </a:lstStyle>
          <a:p>
            <a:pPr algn="r"/>
            <a:endParaRPr lang="en-US" sz="1400" dirty="0">
              <a:solidFill>
                <a:schemeClr val="tx2"/>
              </a:solidFill>
            </a:endParaRPr>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42.gif"/><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361950" y="523875"/>
            <a:ext cx="8096250" cy="1438276"/>
          </a:xfrm>
        </p:spPr>
        <p:txBody>
          <a:bodyPr>
            <a:normAutofit/>
          </a:bodyPr>
          <a:lstStyle/>
          <a:p>
            <a:r>
              <a:rPr lang="en-US" dirty="0"/>
              <a:t>1. </a:t>
            </a:r>
            <a:r>
              <a:rPr lang="en-US" sz="4200" dirty="0"/>
              <a:t>I</a:t>
            </a:r>
            <a:r>
              <a:rPr lang="en-US" sz="3200" dirty="0"/>
              <a:t>NTRODUCING </a:t>
            </a:r>
            <a:r>
              <a:rPr lang="en-US" sz="4200" dirty="0"/>
              <a:t>I</a:t>
            </a:r>
            <a:r>
              <a:rPr lang="en-US" sz="3200" dirty="0"/>
              <a:t>NFORMATION AND </a:t>
            </a:r>
            <a:br>
              <a:rPr lang="en-US" sz="3200" dirty="0"/>
            </a:br>
            <a:r>
              <a:rPr lang="en-US" sz="3200" dirty="0"/>
              <a:t>    </a:t>
            </a:r>
            <a:r>
              <a:rPr lang="en-US" sz="4200" dirty="0"/>
              <a:t>C</a:t>
            </a:r>
            <a:r>
              <a:rPr lang="en-US" sz="3200" dirty="0"/>
              <a:t>OMMUNICATION </a:t>
            </a:r>
            <a:r>
              <a:rPr lang="en-US" sz="4200" dirty="0"/>
              <a:t>T</a:t>
            </a:r>
            <a:r>
              <a:rPr lang="en-US" sz="3200" dirty="0"/>
              <a:t>ECHNOLOGY</a:t>
            </a:r>
          </a:p>
        </p:txBody>
      </p:sp>
      <p:pic>
        <p:nvPicPr>
          <p:cNvPr id="1026" name="Picture 2" descr="C:\xampp\htdocs\com388\12fa\images\internet-glob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114550"/>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324F5B16-411C-4524-8A50-975EC539AE28}"/>
              </a:ext>
            </a:extLst>
          </p:cNvPr>
          <p:cNvSpPr>
            <a:spLocks noGrp="1"/>
          </p:cNvSpPr>
          <p:nvPr>
            <p:ph type="subTitle" idx="1"/>
          </p:nvPr>
        </p:nvSpPr>
        <p:spPr>
          <a:xfrm>
            <a:off x="2362200" y="4537528"/>
            <a:ext cx="6705600" cy="514350"/>
          </a:xfrm>
        </p:spPr>
        <p:txBody>
          <a:bodyPr>
            <a:normAutofit fontScale="47500" lnSpcReduction="20000"/>
          </a:bodyPr>
          <a:lstStyle/>
          <a:p>
            <a:r>
              <a:rPr lang="en-US" dirty="0"/>
              <a:t>D. </a:t>
            </a:r>
            <a:r>
              <a:rPr lang="en-US" dirty="0" err="1"/>
              <a:t>Serikbayev</a:t>
            </a:r>
            <a:r>
              <a:rPr lang="en-US" dirty="0"/>
              <a:t> East Kazakhstan State Technical University</a:t>
            </a:r>
          </a:p>
          <a:p>
            <a:r>
              <a:rPr lang="en-US" dirty="0"/>
              <a:t>ICT Spring 2019</a:t>
            </a:r>
          </a:p>
        </p:txBody>
      </p:sp>
      <p:pic>
        <p:nvPicPr>
          <p:cNvPr id="3" name="Picture 2" descr="http://www.ektu.kz/img/logo_white.png">
            <a:extLst>
              <a:ext uri="{FF2B5EF4-FFF2-40B4-BE49-F238E27FC236}">
                <a16:creationId xmlns:a16="http://schemas.microsoft.com/office/drawing/2014/main" id="{FDA79395-5D12-43F7-ADAC-4E35FEE3C4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0600" y="4607151"/>
            <a:ext cx="375103" cy="37510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DAD2B71-075C-4CA8-850A-ADF296C2453D}"/>
              </a:ext>
            </a:extLst>
          </p:cNvPr>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pic>
        <p:nvPicPr>
          <p:cNvPr id="9" name="Picture 8">
            <a:extLst>
              <a:ext uri="{FF2B5EF4-FFF2-40B4-BE49-F238E27FC236}">
                <a16:creationId xmlns:a16="http://schemas.microsoft.com/office/drawing/2014/main" id="{CE1BD0B5-1ECF-4BE1-8ED2-5B87832AE0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00" y="4584700"/>
            <a:ext cx="2080902" cy="4473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p>
            <a:r>
              <a:rPr lang="en-US" dirty="0"/>
              <a:t>Copyright Notice</a:t>
            </a:r>
          </a:p>
        </p:txBody>
      </p:sp>
      <p:sp>
        <p:nvSpPr>
          <p:cNvPr id="3" name="Rectangle 2"/>
          <p:cNvSpPr>
            <a:spLocks noGrp="1"/>
          </p:cNvSpPr>
          <p:nvPr>
            <p:ph sz="quarter" idx="1"/>
          </p:nvPr>
        </p:nvSpPr>
        <p:spPr>
          <a:xfrm>
            <a:off x="612648" y="1200150"/>
            <a:ext cx="8153400" cy="2438400"/>
          </a:xfrm>
        </p:spPr>
        <p:txBody>
          <a:bodyPr>
            <a:normAutofit/>
          </a:bodyPr>
          <a:lstStyle/>
          <a:p>
            <a:pPr fontAlgn="base"/>
            <a:r>
              <a:rPr lang="en-US" dirty="0"/>
              <a:t>This presentation is presented as is. This presentation was assembled using information from various websites or sources across the web.</a:t>
            </a:r>
          </a:p>
          <a:p>
            <a:pPr fontAlgn="base"/>
            <a:r>
              <a:rPr lang="en-US" dirty="0"/>
              <a:t>This presentation uses Creative Commons Attribution 4.0 International (CC BY 4.0). © 2019 </a:t>
            </a:r>
            <a:r>
              <a:rPr lang="en-US" dirty="0" err="1"/>
              <a:t>BilimEdtech</a:t>
            </a:r>
            <a:r>
              <a:rPr lang="en-US" dirty="0"/>
              <a:t> </a:t>
            </a:r>
          </a:p>
          <a:p>
            <a:pPr marL="0" indent="0">
              <a:buNone/>
            </a:pPr>
            <a:endParaRPr lang="en-US" dirty="0"/>
          </a:p>
        </p:txBody>
      </p:sp>
      <p:pic>
        <p:nvPicPr>
          <p:cNvPr id="10" name="Picture 9">
            <a:extLst>
              <a:ext uri="{FF2B5EF4-FFF2-40B4-BE49-F238E27FC236}">
                <a16:creationId xmlns:a16="http://schemas.microsoft.com/office/drawing/2014/main" id="{51E4392E-1714-402E-8F63-1B0B3455D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3714750"/>
            <a:ext cx="2079171" cy="727710"/>
          </a:xfrm>
          <a:prstGeom prst="rect">
            <a:avLst/>
          </a:prstGeom>
        </p:spPr>
      </p:pic>
      <p:sp>
        <p:nvSpPr>
          <p:cNvPr id="4" name="Slide Number Placeholder 3">
            <a:extLst>
              <a:ext uri="{FF2B5EF4-FFF2-40B4-BE49-F238E27FC236}">
                <a16:creationId xmlns:a16="http://schemas.microsoft.com/office/drawing/2014/main" id="{640E80DB-D779-4152-950F-4A5B0A5EBB11}"/>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800350"/>
          </a:xfrm>
        </p:spPr>
        <p:txBody>
          <a:bodyPr>
            <a:normAutofit/>
          </a:bodyPr>
          <a:lstStyle/>
          <a:p>
            <a:r>
              <a:rPr lang="en-US" b="1" dirty="0"/>
              <a:t>1.1. Information and Communication</a:t>
            </a:r>
          </a:p>
          <a:p>
            <a:r>
              <a:rPr lang="en-US" dirty="0"/>
              <a:t>1.2. Technology</a:t>
            </a:r>
          </a:p>
          <a:p>
            <a:r>
              <a:rPr lang="en-US" dirty="0"/>
              <a:t>1.3. ICT in Education</a:t>
            </a:r>
          </a:p>
          <a:p>
            <a:r>
              <a:rPr lang="en-US" dirty="0"/>
              <a:t>1.4 Standards</a:t>
            </a:r>
          </a:p>
        </p:txBody>
      </p:sp>
      <p:sp>
        <p:nvSpPr>
          <p:cNvPr id="3" name="Title 2"/>
          <p:cNvSpPr>
            <a:spLocks noGrp="1"/>
          </p:cNvSpPr>
          <p:nvPr>
            <p:ph type="title"/>
          </p:nvPr>
        </p:nvSpPr>
        <p:spPr/>
        <p:txBody>
          <a:bodyPr>
            <a:noAutofit/>
          </a:bodyPr>
          <a:lstStyle/>
          <a:p>
            <a:r>
              <a:rPr lang="en-US" sz="3200" dirty="0"/>
              <a:t>1.1. Information and Communication</a:t>
            </a:r>
          </a:p>
        </p:txBody>
      </p:sp>
      <p:pic>
        <p:nvPicPr>
          <p:cNvPr id="6152" name="Picture 8" descr="http://utrconf.com/assets/Information-mag-glass-1024x1024.jpg">
            <a:extLst>
              <a:ext uri="{FF2B5EF4-FFF2-40B4-BE49-F238E27FC236}">
                <a16:creationId xmlns:a16="http://schemas.microsoft.com/office/drawing/2014/main" id="{2CD63CC8-9CB3-4D48-8513-4C55E86AC2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3157" y="2743200"/>
            <a:ext cx="2114550" cy="211455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A0853F2-6B19-4FEE-86F7-C0C847C4DD1F}"/>
              </a:ext>
            </a:extLst>
          </p:cNvPr>
          <p:cNvSpPr>
            <a:spLocks noGrp="1"/>
          </p:cNvSpPr>
          <p:nvPr>
            <p:ph type="sldNum" sz="quarter" idx="11"/>
          </p:nvPr>
        </p:nvSpPr>
        <p:spPr/>
        <p:txBody>
          <a:bodyPr/>
          <a:lstStyle/>
          <a:p>
            <a:pPr algn="ctr"/>
            <a:fld id="{1AD93096-5B34-4342-9326-69289CEAE4C2}" type="slidenum">
              <a:rPr lang="en-US" smtClean="0"/>
              <a:pPr algn="ctr"/>
              <a:t>3</a:t>
            </a:fld>
            <a:endParaRPr lang="en-US" sz="2400" dirty="0">
              <a:solidFill>
                <a:srgbClr val="FFFFFF"/>
              </a:solidFill>
            </a:endParaRPr>
          </a:p>
        </p:txBody>
      </p:sp>
    </p:spTree>
    <p:extLst>
      <p:ext uri="{BB962C8B-B14F-4D97-AF65-F5344CB8AC3E}">
        <p14:creationId xmlns:p14="http://schemas.microsoft.com/office/powerpoint/2010/main" val="2515965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82FA-3A3F-4357-813D-0E176A94F64A}"/>
              </a:ext>
            </a:extLst>
          </p:cNvPr>
          <p:cNvSpPr>
            <a:spLocks noGrp="1"/>
          </p:cNvSpPr>
          <p:nvPr>
            <p:ph type="title"/>
          </p:nvPr>
        </p:nvSpPr>
        <p:spPr/>
        <p:txBody>
          <a:bodyPr>
            <a:normAutofit fontScale="90000"/>
          </a:bodyPr>
          <a:lstStyle/>
          <a:p>
            <a:r>
              <a:rPr lang="en-US" dirty="0"/>
              <a:t>Learning Objectives</a:t>
            </a:r>
          </a:p>
        </p:txBody>
      </p:sp>
      <p:sp>
        <p:nvSpPr>
          <p:cNvPr id="3" name="Content Placeholder 2">
            <a:extLst>
              <a:ext uri="{FF2B5EF4-FFF2-40B4-BE49-F238E27FC236}">
                <a16:creationId xmlns:a16="http://schemas.microsoft.com/office/drawing/2014/main" id="{15255DCD-8419-4CB5-9FBA-183654E70BA7}"/>
              </a:ext>
            </a:extLst>
          </p:cNvPr>
          <p:cNvSpPr>
            <a:spLocks noGrp="1"/>
          </p:cNvSpPr>
          <p:nvPr>
            <p:ph sz="quarter" idx="1"/>
          </p:nvPr>
        </p:nvSpPr>
        <p:spPr/>
        <p:txBody>
          <a:bodyPr>
            <a:normAutofit/>
          </a:bodyPr>
          <a:lstStyle/>
          <a:p>
            <a:pPr marL="514350" indent="-514350">
              <a:buFont typeface="+mj-lt"/>
              <a:buAutoNum type="arabicPeriod"/>
            </a:pPr>
            <a:r>
              <a:rPr lang="en-US" dirty="0"/>
              <a:t>Describe the role that ICT plays in today’s society</a:t>
            </a:r>
          </a:p>
          <a:p>
            <a:pPr marL="514350" indent="-514350">
              <a:buFont typeface="+mj-lt"/>
              <a:buAutoNum type="arabicPeriod"/>
            </a:pPr>
            <a:r>
              <a:rPr lang="en-US" dirty="0"/>
              <a:t>Understand the focus of ICT</a:t>
            </a:r>
          </a:p>
          <a:p>
            <a:pPr marL="514350" indent="-514350">
              <a:buFont typeface="+mj-lt"/>
              <a:buAutoNum type="arabicPeriod"/>
            </a:pPr>
            <a:r>
              <a:rPr lang="en-US" dirty="0"/>
              <a:t>Understand the first two parts of ICT, which are information and communication</a:t>
            </a:r>
          </a:p>
          <a:p>
            <a:pPr marL="514350" indent="-514350">
              <a:buFont typeface="+mj-lt"/>
              <a:buAutoNum type="arabicPeriod"/>
            </a:pPr>
            <a:r>
              <a:rPr lang="en-US" dirty="0"/>
              <a:t>Describe the difference between synchronous and asynchronous communication</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B79C18E2-7E49-410C-9AB6-372C69C5A089}"/>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4205395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641FD-94EF-4770-B08E-1EC5D6468DF6}"/>
              </a:ext>
            </a:extLst>
          </p:cNvPr>
          <p:cNvSpPr>
            <a:spLocks noGrp="1"/>
          </p:cNvSpPr>
          <p:nvPr>
            <p:ph type="title"/>
          </p:nvPr>
        </p:nvSpPr>
        <p:spPr/>
        <p:txBody>
          <a:bodyPr>
            <a:normAutofit/>
          </a:bodyPr>
          <a:lstStyle/>
          <a:p>
            <a:r>
              <a:rPr lang="en-US" sz="3400" dirty="0"/>
              <a:t>Information and Communications Technology</a:t>
            </a:r>
          </a:p>
        </p:txBody>
      </p:sp>
      <p:sp>
        <p:nvSpPr>
          <p:cNvPr id="3" name="Text Placeholder 2">
            <a:extLst>
              <a:ext uri="{FF2B5EF4-FFF2-40B4-BE49-F238E27FC236}">
                <a16:creationId xmlns:a16="http://schemas.microsoft.com/office/drawing/2014/main" id="{41B7EDEF-22FD-44CA-8002-A14AE7A127E2}"/>
              </a:ext>
            </a:extLst>
          </p:cNvPr>
          <p:cNvSpPr>
            <a:spLocks noGrp="1"/>
          </p:cNvSpPr>
          <p:nvPr>
            <p:ph type="body" idx="1"/>
          </p:nvPr>
        </p:nvSpPr>
        <p:spPr/>
        <p:txBody>
          <a:bodyPr>
            <a:normAutofit/>
          </a:bodyPr>
          <a:lstStyle/>
          <a:p>
            <a:r>
              <a:rPr lang="en-US" b="1" dirty="0"/>
              <a:t>Information and Communications Technology </a:t>
            </a:r>
            <a:r>
              <a:rPr lang="en-US" dirty="0"/>
              <a:t>(</a:t>
            </a:r>
            <a:r>
              <a:rPr lang="en-US" b="1" dirty="0"/>
              <a:t>ICT</a:t>
            </a:r>
            <a:r>
              <a:rPr lang="en-US" dirty="0"/>
              <a:t>) refers to technologies that provide access to information through telecommunications</a:t>
            </a:r>
          </a:p>
          <a:p>
            <a:r>
              <a:rPr lang="en-US" dirty="0"/>
              <a:t>It is similar to Information Technology (IT) but focuses primarily on communication technologies</a:t>
            </a:r>
          </a:p>
          <a:p>
            <a:endParaRPr lang="en-US" dirty="0"/>
          </a:p>
        </p:txBody>
      </p:sp>
      <p:sp>
        <p:nvSpPr>
          <p:cNvPr id="4" name="Slide Number Placeholder 3">
            <a:extLst>
              <a:ext uri="{FF2B5EF4-FFF2-40B4-BE49-F238E27FC236}">
                <a16:creationId xmlns:a16="http://schemas.microsoft.com/office/drawing/2014/main" id="{09FC49B0-4335-4D41-ADBE-1EF3524D552E}"/>
              </a:ext>
            </a:extLst>
          </p:cNvPr>
          <p:cNvSpPr>
            <a:spLocks noGrp="1"/>
          </p:cNvSpPr>
          <p:nvPr>
            <p:ph type="sldNum" sz="quarter" idx="12"/>
          </p:nvPr>
        </p:nvSpPr>
        <p:spPr/>
        <p:txBody>
          <a:bodyPr>
            <a:normAutofit fontScale="47500" lnSpcReduction="20000"/>
          </a:bodyPr>
          <a:lstStyle/>
          <a:p>
            <a:fld id="{CA994560-7801-4A2D-A8EF-41E342B56C51}" type="slidenum">
              <a:rPr lang="en-US" smtClean="0"/>
              <a:t>5</a:t>
            </a:fld>
            <a:endParaRPr lang="en-US"/>
          </a:p>
        </p:txBody>
      </p:sp>
    </p:spTree>
    <p:extLst>
      <p:ext uri="{BB962C8B-B14F-4D97-AF65-F5344CB8AC3E}">
        <p14:creationId xmlns:p14="http://schemas.microsoft.com/office/powerpoint/2010/main" val="1473854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641FD-94EF-4770-B08E-1EC5D6468DF6}"/>
              </a:ext>
            </a:extLst>
          </p:cNvPr>
          <p:cNvSpPr>
            <a:spLocks noGrp="1"/>
          </p:cNvSpPr>
          <p:nvPr>
            <p:ph type="title"/>
          </p:nvPr>
        </p:nvSpPr>
        <p:spPr/>
        <p:txBody>
          <a:bodyPr>
            <a:normAutofit/>
          </a:bodyPr>
          <a:lstStyle/>
          <a:p>
            <a:r>
              <a:rPr lang="en-US" sz="3400" dirty="0"/>
              <a:t>Common ICT Technologies</a:t>
            </a:r>
          </a:p>
        </p:txBody>
      </p:sp>
      <p:sp>
        <p:nvSpPr>
          <p:cNvPr id="3" name="Text Placeholder 2">
            <a:extLst>
              <a:ext uri="{FF2B5EF4-FFF2-40B4-BE49-F238E27FC236}">
                <a16:creationId xmlns:a16="http://schemas.microsoft.com/office/drawing/2014/main" id="{41B7EDEF-22FD-44CA-8002-A14AE7A127E2}"/>
              </a:ext>
            </a:extLst>
          </p:cNvPr>
          <p:cNvSpPr>
            <a:spLocks noGrp="1"/>
          </p:cNvSpPr>
          <p:nvPr>
            <p:ph sz="quarter" idx="1"/>
          </p:nvPr>
        </p:nvSpPr>
        <p:spPr/>
        <p:txBody>
          <a:bodyPr>
            <a:normAutofit/>
          </a:bodyPr>
          <a:lstStyle/>
          <a:p>
            <a:r>
              <a:rPr lang="en-US" dirty="0"/>
              <a:t>Internet</a:t>
            </a:r>
          </a:p>
          <a:p>
            <a:pPr lvl="1"/>
            <a:r>
              <a:rPr lang="en-US" dirty="0"/>
              <a:t>Wired or wireless</a:t>
            </a:r>
          </a:p>
          <a:p>
            <a:r>
              <a:rPr lang="en-US" dirty="0"/>
              <a:t>Radio communication</a:t>
            </a:r>
          </a:p>
          <a:p>
            <a:r>
              <a:rPr lang="en-US" dirty="0"/>
              <a:t>Cellular networks</a:t>
            </a:r>
          </a:p>
        </p:txBody>
      </p:sp>
      <p:pic>
        <p:nvPicPr>
          <p:cNvPr id="8194" name="Picture 2" descr="Image result for wireless communication technology">
            <a:extLst>
              <a:ext uri="{FF2B5EF4-FFF2-40B4-BE49-F238E27FC236}">
                <a16:creationId xmlns:a16="http://schemas.microsoft.com/office/drawing/2014/main" id="{7D837D47-E377-45B6-BA57-C049F4AB8EE7}"/>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4551895" y="1417003"/>
            <a:ext cx="4179355" cy="320417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F813B6D-D047-4A00-A96A-9660F4478BD3}"/>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6</a:t>
            </a:fld>
            <a:endParaRPr lang="en-US"/>
          </a:p>
        </p:txBody>
      </p:sp>
    </p:spTree>
    <p:extLst>
      <p:ext uri="{BB962C8B-B14F-4D97-AF65-F5344CB8AC3E}">
        <p14:creationId xmlns:p14="http://schemas.microsoft.com/office/powerpoint/2010/main" val="2482977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C581-60E6-4B2B-ADB7-9598BE726244}"/>
              </a:ext>
            </a:extLst>
          </p:cNvPr>
          <p:cNvSpPr>
            <a:spLocks noGrp="1"/>
          </p:cNvSpPr>
          <p:nvPr>
            <p:ph type="title"/>
          </p:nvPr>
        </p:nvSpPr>
        <p:spPr/>
        <p:txBody>
          <a:bodyPr>
            <a:normAutofit fontScale="90000"/>
          </a:bodyPr>
          <a:lstStyle/>
          <a:p>
            <a:r>
              <a:rPr lang="en-US" dirty="0"/>
              <a:t>The Role of ICT in Society</a:t>
            </a:r>
          </a:p>
        </p:txBody>
      </p:sp>
      <p:sp>
        <p:nvSpPr>
          <p:cNvPr id="3" name="Text Placeholder 2">
            <a:extLst>
              <a:ext uri="{FF2B5EF4-FFF2-40B4-BE49-F238E27FC236}">
                <a16:creationId xmlns:a16="http://schemas.microsoft.com/office/drawing/2014/main" id="{B5147CA4-5D0A-4C01-AF12-DEF9110CD5B6}"/>
              </a:ext>
            </a:extLst>
          </p:cNvPr>
          <p:cNvSpPr>
            <a:spLocks noGrp="1"/>
          </p:cNvSpPr>
          <p:nvPr>
            <p:ph type="body" idx="1"/>
          </p:nvPr>
        </p:nvSpPr>
        <p:spPr>
          <a:xfrm>
            <a:off x="612648" y="1200150"/>
            <a:ext cx="7388352" cy="3505200"/>
          </a:xfrm>
        </p:spPr>
        <p:txBody>
          <a:bodyPr>
            <a:normAutofit/>
          </a:bodyPr>
          <a:lstStyle/>
          <a:p>
            <a:pPr lvl="0"/>
            <a:r>
              <a:rPr lang="en-US" dirty="0"/>
              <a:t>Changes the world around us</a:t>
            </a:r>
          </a:p>
          <a:p>
            <a:pPr lvl="0"/>
            <a:r>
              <a:rPr lang="en-US" dirty="0"/>
              <a:t>Has implications for our lives and lifestyles now and in the future</a:t>
            </a:r>
          </a:p>
          <a:p>
            <a:pPr lvl="0"/>
            <a:r>
              <a:rPr lang="en-US" dirty="0"/>
              <a:t>It affects every aspect of </a:t>
            </a:r>
            <a:br>
              <a:rPr lang="en-US" dirty="0"/>
            </a:br>
            <a:r>
              <a:rPr lang="en-US" dirty="0"/>
              <a:t>our lives</a:t>
            </a:r>
          </a:p>
          <a:p>
            <a:pPr lvl="0"/>
            <a:r>
              <a:rPr lang="en-US" dirty="0"/>
              <a:t>Access to information </a:t>
            </a:r>
            <a:br>
              <a:rPr lang="en-US" dirty="0"/>
            </a:br>
            <a:r>
              <a:rPr lang="en-US" dirty="0"/>
              <a:t>brings change</a:t>
            </a:r>
          </a:p>
          <a:p>
            <a:endParaRPr lang="en-US" dirty="0"/>
          </a:p>
        </p:txBody>
      </p:sp>
      <p:pic>
        <p:nvPicPr>
          <p:cNvPr id="7174" name="Picture 6" descr="Related image">
            <a:extLst>
              <a:ext uri="{FF2B5EF4-FFF2-40B4-BE49-F238E27FC236}">
                <a16:creationId xmlns:a16="http://schemas.microsoft.com/office/drawing/2014/main" id="{D4E1197F-5ADC-4311-9628-5F8D3D3553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5632" y="2571750"/>
            <a:ext cx="3733266" cy="249078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A74C538-AB78-4AAA-AFFD-95A277344B69}"/>
              </a:ext>
            </a:extLst>
          </p:cNvPr>
          <p:cNvSpPr>
            <a:spLocks noGrp="1"/>
          </p:cNvSpPr>
          <p:nvPr>
            <p:ph type="sldNum" sz="quarter" idx="12"/>
          </p:nvPr>
        </p:nvSpPr>
        <p:spPr/>
        <p:txBody>
          <a:bodyPr>
            <a:normAutofit fontScale="47500" lnSpcReduction="20000"/>
          </a:bodyPr>
          <a:lstStyle/>
          <a:p>
            <a:fld id="{CA994560-7801-4A2D-A8EF-41E342B56C51}" type="slidenum">
              <a:rPr lang="en-US" smtClean="0"/>
              <a:t>7</a:t>
            </a:fld>
            <a:endParaRPr lang="en-US"/>
          </a:p>
        </p:txBody>
      </p:sp>
    </p:spTree>
    <p:extLst>
      <p:ext uri="{BB962C8B-B14F-4D97-AF65-F5344CB8AC3E}">
        <p14:creationId xmlns:p14="http://schemas.microsoft.com/office/powerpoint/2010/main" val="1413537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5993A-C756-4A4B-9C6E-ACA515616944}"/>
              </a:ext>
            </a:extLst>
          </p:cNvPr>
          <p:cNvSpPr>
            <a:spLocks noGrp="1"/>
          </p:cNvSpPr>
          <p:nvPr>
            <p:ph type="title"/>
          </p:nvPr>
        </p:nvSpPr>
        <p:spPr/>
        <p:txBody>
          <a:bodyPr>
            <a:normAutofit fontScale="90000"/>
          </a:bodyPr>
          <a:lstStyle/>
          <a:p>
            <a:r>
              <a:rPr lang="en-US" dirty="0"/>
              <a:t>ICT Focuses on Telecommunication</a:t>
            </a:r>
          </a:p>
        </p:txBody>
      </p:sp>
      <p:sp>
        <p:nvSpPr>
          <p:cNvPr id="3" name="Text Placeholder 2">
            <a:extLst>
              <a:ext uri="{FF2B5EF4-FFF2-40B4-BE49-F238E27FC236}">
                <a16:creationId xmlns:a16="http://schemas.microsoft.com/office/drawing/2014/main" id="{4969C5CC-1E4F-4A10-BD65-65D6167317C8}"/>
              </a:ext>
            </a:extLst>
          </p:cNvPr>
          <p:cNvSpPr>
            <a:spLocks noGrp="1"/>
          </p:cNvSpPr>
          <p:nvPr>
            <p:ph type="body" idx="1"/>
          </p:nvPr>
        </p:nvSpPr>
        <p:spPr/>
        <p:txBody>
          <a:bodyPr>
            <a:normAutofit/>
          </a:bodyPr>
          <a:lstStyle/>
          <a:p>
            <a:r>
              <a:rPr lang="en-US" dirty="0"/>
              <a:t>Information</a:t>
            </a:r>
          </a:p>
          <a:p>
            <a:r>
              <a:rPr lang="en-US" dirty="0"/>
              <a:t>Communication</a:t>
            </a:r>
          </a:p>
          <a:p>
            <a:r>
              <a:rPr lang="en-US" dirty="0"/>
              <a:t>Technologies </a:t>
            </a:r>
          </a:p>
        </p:txBody>
      </p:sp>
      <p:pic>
        <p:nvPicPr>
          <p:cNvPr id="9224" name="Picture 8" descr="http://www.hec.edu/var/corporate/storage/images/knowledge/technologies-et-operations/technologies-et-systemes-d-information/reseaux-de-communication-comment-l-information-se-transmet-elle/398509-6-eng-GB/Communication-Networks-How-is-Information-Transmitted_knowledge_standard.jpg">
            <a:extLst>
              <a:ext uri="{FF2B5EF4-FFF2-40B4-BE49-F238E27FC236}">
                <a16:creationId xmlns:a16="http://schemas.microsoft.com/office/drawing/2014/main" id="{B73F7585-BCDB-4F9E-A2B2-1AA87417FD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225" r="16169"/>
          <a:stretch/>
        </p:blipFill>
        <p:spPr bwMode="auto">
          <a:xfrm>
            <a:off x="4419600" y="1422067"/>
            <a:ext cx="3810000" cy="3172793"/>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30FAC41A-924E-46F5-BAE8-609D1AB194B0}"/>
              </a:ext>
            </a:extLst>
          </p:cNvPr>
          <p:cNvSpPr>
            <a:spLocks noGrp="1"/>
          </p:cNvSpPr>
          <p:nvPr>
            <p:ph type="sldNum" sz="quarter" idx="12"/>
          </p:nvPr>
        </p:nvSpPr>
        <p:spPr/>
        <p:txBody>
          <a:bodyPr>
            <a:normAutofit fontScale="47500" lnSpcReduction="20000"/>
          </a:bodyPr>
          <a:lstStyle/>
          <a:p>
            <a:fld id="{CA994560-7801-4A2D-A8EF-41E342B56C51}" type="slidenum">
              <a:rPr lang="en-US" smtClean="0"/>
              <a:t>8</a:t>
            </a:fld>
            <a:endParaRPr lang="en-US"/>
          </a:p>
        </p:txBody>
      </p:sp>
    </p:spTree>
    <p:extLst>
      <p:ext uri="{BB962C8B-B14F-4D97-AF65-F5344CB8AC3E}">
        <p14:creationId xmlns:p14="http://schemas.microsoft.com/office/powerpoint/2010/main" val="1138889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CF57-2BE3-40CE-B8C3-723CBE8F3DAA}"/>
              </a:ext>
            </a:extLst>
          </p:cNvPr>
          <p:cNvSpPr>
            <a:spLocks noGrp="1"/>
          </p:cNvSpPr>
          <p:nvPr>
            <p:ph type="title"/>
          </p:nvPr>
        </p:nvSpPr>
        <p:spPr>
          <a:xfrm>
            <a:off x="609600" y="171450"/>
            <a:ext cx="8153400" cy="742950"/>
          </a:xfrm>
        </p:spPr>
        <p:txBody>
          <a:bodyPr>
            <a:noAutofit/>
          </a:bodyPr>
          <a:lstStyle/>
          <a:p>
            <a:r>
              <a:rPr lang="en-US" sz="3400" dirty="0"/>
              <a:t>Information</a:t>
            </a:r>
          </a:p>
        </p:txBody>
      </p:sp>
      <p:sp>
        <p:nvSpPr>
          <p:cNvPr id="3" name="Text Placeholder 2">
            <a:extLst>
              <a:ext uri="{FF2B5EF4-FFF2-40B4-BE49-F238E27FC236}">
                <a16:creationId xmlns:a16="http://schemas.microsoft.com/office/drawing/2014/main" id="{D0B3ED26-A140-4FE0-A686-86B2CF7726D6}"/>
              </a:ext>
            </a:extLst>
          </p:cNvPr>
          <p:cNvSpPr>
            <a:spLocks noGrp="1"/>
          </p:cNvSpPr>
          <p:nvPr>
            <p:ph type="body" idx="1"/>
          </p:nvPr>
        </p:nvSpPr>
        <p:spPr/>
        <p:txBody>
          <a:bodyPr>
            <a:normAutofit/>
          </a:bodyPr>
          <a:lstStyle/>
          <a:p>
            <a:pPr lvl="0"/>
            <a:r>
              <a:rPr lang="en-US" b="1" dirty="0"/>
              <a:t>Information</a:t>
            </a:r>
            <a:r>
              <a:rPr lang="en-US" dirty="0"/>
              <a:t> is meaningful </a:t>
            </a:r>
            <a:r>
              <a:rPr lang="en-US" b="1" dirty="0"/>
              <a:t>data</a:t>
            </a:r>
            <a:r>
              <a:rPr lang="en-US" dirty="0"/>
              <a:t> that leads to </a:t>
            </a:r>
            <a:r>
              <a:rPr lang="en-US" b="1" dirty="0"/>
              <a:t>knowledge</a:t>
            </a:r>
            <a:endParaRPr lang="en-US" dirty="0"/>
          </a:p>
          <a:p>
            <a:pPr lvl="0"/>
            <a:r>
              <a:rPr lang="en-US" dirty="0"/>
              <a:t>Knowledge brings </a:t>
            </a:r>
            <a:br>
              <a:rPr lang="en-US" dirty="0"/>
            </a:br>
            <a:r>
              <a:rPr lang="en-US" dirty="0"/>
              <a:t>about change</a:t>
            </a:r>
          </a:p>
        </p:txBody>
      </p:sp>
      <p:graphicFrame>
        <p:nvGraphicFramePr>
          <p:cNvPr id="11" name="Diagram 10">
            <a:extLst>
              <a:ext uri="{FF2B5EF4-FFF2-40B4-BE49-F238E27FC236}">
                <a16:creationId xmlns:a16="http://schemas.microsoft.com/office/drawing/2014/main" id="{8EB1921D-C449-4E2A-B691-FB6DBB440589}"/>
              </a:ext>
            </a:extLst>
          </p:cNvPr>
          <p:cNvGraphicFramePr/>
          <p:nvPr>
            <p:extLst>
              <p:ext uri="{D42A27DB-BD31-4B8C-83A1-F6EECF244321}">
                <p14:modId xmlns:p14="http://schemas.microsoft.com/office/powerpoint/2010/main" val="3412704988"/>
              </p:ext>
            </p:extLst>
          </p:nvPr>
        </p:nvGraphicFramePr>
        <p:xfrm>
          <a:off x="4419600" y="1885950"/>
          <a:ext cx="3810000" cy="312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B169778-2EDC-45E4-8EA6-8E538965D815}"/>
              </a:ext>
            </a:extLst>
          </p:cNvPr>
          <p:cNvSpPr>
            <a:spLocks noGrp="1"/>
          </p:cNvSpPr>
          <p:nvPr>
            <p:ph type="sldNum" sz="quarter" idx="12"/>
          </p:nvPr>
        </p:nvSpPr>
        <p:spPr/>
        <p:txBody>
          <a:bodyPr>
            <a:normAutofit fontScale="47500" lnSpcReduction="20000"/>
          </a:bodyPr>
          <a:lstStyle/>
          <a:p>
            <a:fld id="{CA994560-7801-4A2D-A8EF-41E342B56C51}" type="slidenum">
              <a:rPr lang="en-US" smtClean="0"/>
              <a:t>9</a:t>
            </a:fld>
            <a:endParaRPr lang="en-US"/>
          </a:p>
        </p:txBody>
      </p:sp>
    </p:spTree>
    <p:extLst>
      <p:ext uri="{BB962C8B-B14F-4D97-AF65-F5344CB8AC3E}">
        <p14:creationId xmlns:p14="http://schemas.microsoft.com/office/powerpoint/2010/main" val="3749526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6E244-BD17-4988-8A31-1E225037C71B}"/>
              </a:ext>
            </a:extLst>
          </p:cNvPr>
          <p:cNvSpPr>
            <a:spLocks noGrp="1"/>
          </p:cNvSpPr>
          <p:nvPr>
            <p:ph type="title"/>
          </p:nvPr>
        </p:nvSpPr>
        <p:spPr/>
        <p:txBody>
          <a:bodyPr>
            <a:normAutofit fontScale="90000"/>
          </a:bodyPr>
          <a:lstStyle/>
          <a:p>
            <a:r>
              <a:rPr lang="en-US" dirty="0"/>
              <a:t>Communication</a:t>
            </a:r>
          </a:p>
        </p:txBody>
      </p:sp>
      <p:sp>
        <p:nvSpPr>
          <p:cNvPr id="3" name="Text Placeholder 2">
            <a:extLst>
              <a:ext uri="{FF2B5EF4-FFF2-40B4-BE49-F238E27FC236}">
                <a16:creationId xmlns:a16="http://schemas.microsoft.com/office/drawing/2014/main" id="{E67FED56-25DF-4C76-8CBF-7C12FD11EAA8}"/>
              </a:ext>
            </a:extLst>
          </p:cNvPr>
          <p:cNvSpPr>
            <a:spLocks noGrp="1"/>
          </p:cNvSpPr>
          <p:nvPr>
            <p:ph type="body" idx="1"/>
          </p:nvPr>
        </p:nvSpPr>
        <p:spPr/>
        <p:txBody>
          <a:bodyPr>
            <a:normAutofit/>
          </a:bodyPr>
          <a:lstStyle/>
          <a:p>
            <a:pPr lvl="0"/>
            <a:r>
              <a:rPr lang="en-US" dirty="0"/>
              <a:t>Communication is the sending and receiving of information (or transferring information)</a:t>
            </a:r>
          </a:p>
          <a:p>
            <a:r>
              <a:rPr lang="en-US" dirty="0"/>
              <a:t>One-to-one (personal) or one-to-many (broadcast)</a:t>
            </a:r>
          </a:p>
          <a:p>
            <a:pPr lvl="0"/>
            <a:r>
              <a:rPr lang="en-US" dirty="0"/>
              <a:t>Technology provides many ways of communicating with others</a:t>
            </a:r>
          </a:p>
          <a:p>
            <a:pPr lvl="1"/>
            <a:r>
              <a:rPr lang="en-US" dirty="0"/>
              <a:t>The primary methods are through text, voice, or video</a:t>
            </a:r>
          </a:p>
        </p:txBody>
      </p:sp>
      <p:sp>
        <p:nvSpPr>
          <p:cNvPr id="4" name="Slide Number Placeholder 3">
            <a:extLst>
              <a:ext uri="{FF2B5EF4-FFF2-40B4-BE49-F238E27FC236}">
                <a16:creationId xmlns:a16="http://schemas.microsoft.com/office/drawing/2014/main" id="{0CB606CA-8013-4E7C-81DA-4AD136532A50}"/>
              </a:ext>
            </a:extLst>
          </p:cNvPr>
          <p:cNvSpPr>
            <a:spLocks noGrp="1"/>
          </p:cNvSpPr>
          <p:nvPr>
            <p:ph type="sldNum" sz="quarter" idx="12"/>
          </p:nvPr>
        </p:nvSpPr>
        <p:spPr/>
        <p:txBody>
          <a:bodyPr>
            <a:normAutofit fontScale="47500" lnSpcReduction="20000"/>
          </a:bodyPr>
          <a:lstStyle/>
          <a:p>
            <a:fld id="{CA994560-7801-4A2D-A8EF-41E342B56C51}" type="slidenum">
              <a:rPr lang="en-US" smtClean="0"/>
              <a:t>10</a:t>
            </a:fld>
            <a:endParaRPr lang="en-US"/>
          </a:p>
        </p:txBody>
      </p:sp>
    </p:spTree>
    <p:extLst>
      <p:ext uri="{BB962C8B-B14F-4D97-AF65-F5344CB8AC3E}">
        <p14:creationId xmlns:p14="http://schemas.microsoft.com/office/powerpoint/2010/main" val="2330502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6E244-BD17-4988-8A31-1E225037C71B}"/>
              </a:ext>
            </a:extLst>
          </p:cNvPr>
          <p:cNvSpPr>
            <a:spLocks noGrp="1"/>
          </p:cNvSpPr>
          <p:nvPr>
            <p:ph type="title"/>
          </p:nvPr>
        </p:nvSpPr>
        <p:spPr/>
        <p:txBody>
          <a:bodyPr>
            <a:normAutofit fontScale="90000"/>
          </a:bodyPr>
          <a:lstStyle/>
          <a:p>
            <a:r>
              <a:rPr lang="en-US" dirty="0"/>
              <a:t>Synchronous vs. Asynchronous</a:t>
            </a:r>
          </a:p>
        </p:txBody>
      </p:sp>
      <p:sp>
        <p:nvSpPr>
          <p:cNvPr id="3" name="Text Placeholder 2">
            <a:extLst>
              <a:ext uri="{FF2B5EF4-FFF2-40B4-BE49-F238E27FC236}">
                <a16:creationId xmlns:a16="http://schemas.microsoft.com/office/drawing/2014/main" id="{E67FED56-25DF-4C76-8CBF-7C12FD11EAA8}"/>
              </a:ext>
            </a:extLst>
          </p:cNvPr>
          <p:cNvSpPr>
            <a:spLocks noGrp="1"/>
          </p:cNvSpPr>
          <p:nvPr>
            <p:ph type="body" idx="1"/>
          </p:nvPr>
        </p:nvSpPr>
        <p:spPr>
          <a:xfrm>
            <a:off x="612648" y="1200150"/>
            <a:ext cx="7921752" cy="3394710"/>
          </a:xfrm>
        </p:spPr>
        <p:txBody>
          <a:bodyPr>
            <a:normAutofit/>
          </a:bodyPr>
          <a:lstStyle/>
          <a:p>
            <a:pPr lvl="0"/>
            <a:r>
              <a:rPr lang="en-US" b="1" dirty="0"/>
              <a:t>Synchronous</a:t>
            </a:r>
            <a:r>
              <a:rPr lang="en-US" dirty="0"/>
              <a:t>: At the same time</a:t>
            </a:r>
          </a:p>
          <a:p>
            <a:pPr lvl="1"/>
            <a:r>
              <a:rPr lang="en-US" dirty="0"/>
              <a:t>The devices or people communicating are in sync</a:t>
            </a:r>
          </a:p>
          <a:p>
            <a:pPr lvl="1"/>
            <a:r>
              <a:rPr lang="en-US" dirty="0"/>
              <a:t>The sender waits for a reply</a:t>
            </a:r>
          </a:p>
          <a:p>
            <a:r>
              <a:rPr lang="en-US" b="1" dirty="0"/>
              <a:t>Asynchronous</a:t>
            </a:r>
            <a:r>
              <a:rPr lang="en-US" dirty="0"/>
              <a:t>: At different times</a:t>
            </a:r>
          </a:p>
          <a:p>
            <a:pPr lvl="1"/>
            <a:r>
              <a:rPr lang="en-US" dirty="0"/>
              <a:t>A message is sent without waiting for a reply</a:t>
            </a:r>
          </a:p>
          <a:p>
            <a:pPr lvl="1"/>
            <a:r>
              <a:rPr lang="en-US" dirty="0"/>
              <a:t>A reply may or may not come</a:t>
            </a:r>
          </a:p>
        </p:txBody>
      </p:sp>
      <p:sp>
        <p:nvSpPr>
          <p:cNvPr id="4" name="Slide Number Placeholder 3">
            <a:extLst>
              <a:ext uri="{FF2B5EF4-FFF2-40B4-BE49-F238E27FC236}">
                <a16:creationId xmlns:a16="http://schemas.microsoft.com/office/drawing/2014/main" id="{8CCECF43-09E1-4DA2-B7AE-0A3344187CE0}"/>
              </a:ext>
            </a:extLst>
          </p:cNvPr>
          <p:cNvSpPr>
            <a:spLocks noGrp="1"/>
          </p:cNvSpPr>
          <p:nvPr>
            <p:ph type="sldNum" sz="quarter" idx="12"/>
          </p:nvPr>
        </p:nvSpPr>
        <p:spPr/>
        <p:txBody>
          <a:bodyPr>
            <a:normAutofit fontScale="47500" lnSpcReduction="20000"/>
          </a:bodyPr>
          <a:lstStyle/>
          <a:p>
            <a:fld id="{CA994560-7801-4A2D-A8EF-41E342B56C51}" type="slidenum">
              <a:rPr lang="en-US" smtClean="0"/>
              <a:t>11</a:t>
            </a:fld>
            <a:endParaRPr lang="en-US"/>
          </a:p>
        </p:txBody>
      </p:sp>
    </p:spTree>
    <p:extLst>
      <p:ext uri="{BB962C8B-B14F-4D97-AF65-F5344CB8AC3E}">
        <p14:creationId xmlns:p14="http://schemas.microsoft.com/office/powerpoint/2010/main" val="1166608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4091B-1322-4991-9B5A-D86232570566}"/>
              </a:ext>
            </a:extLst>
          </p:cNvPr>
          <p:cNvSpPr>
            <a:spLocks noGrp="1"/>
          </p:cNvSpPr>
          <p:nvPr>
            <p:ph type="title"/>
          </p:nvPr>
        </p:nvSpPr>
        <p:spPr/>
        <p:txBody>
          <a:bodyPr>
            <a:normAutofit fontScale="90000"/>
          </a:bodyPr>
          <a:lstStyle/>
          <a:p>
            <a:r>
              <a:rPr lang="en-US" dirty="0"/>
              <a:t>Synchronous Communication</a:t>
            </a:r>
          </a:p>
        </p:txBody>
      </p:sp>
      <p:sp>
        <p:nvSpPr>
          <p:cNvPr id="3" name="Text Placeholder 2">
            <a:extLst>
              <a:ext uri="{FF2B5EF4-FFF2-40B4-BE49-F238E27FC236}">
                <a16:creationId xmlns:a16="http://schemas.microsoft.com/office/drawing/2014/main" id="{01BA7ADF-974C-4890-9C84-EF79D300CAD0}"/>
              </a:ext>
            </a:extLst>
          </p:cNvPr>
          <p:cNvSpPr>
            <a:spLocks noGrp="1"/>
          </p:cNvSpPr>
          <p:nvPr>
            <p:ph sz="half" idx="1"/>
          </p:nvPr>
        </p:nvSpPr>
        <p:spPr/>
        <p:txBody>
          <a:bodyPr>
            <a:normAutofit/>
          </a:bodyPr>
          <a:lstStyle/>
          <a:p>
            <a:r>
              <a:rPr lang="en-US" dirty="0"/>
              <a:t>Phone conversation</a:t>
            </a:r>
          </a:p>
          <a:p>
            <a:r>
              <a:rPr lang="en-US" dirty="0"/>
              <a:t>Instant messaging</a:t>
            </a:r>
          </a:p>
          <a:p>
            <a:r>
              <a:rPr lang="en-US" dirty="0"/>
              <a:t>Video conferencing</a:t>
            </a:r>
          </a:p>
          <a:p>
            <a:r>
              <a:rPr lang="en-US" dirty="0"/>
              <a:t>Audio conferences</a:t>
            </a:r>
          </a:p>
        </p:txBody>
      </p:sp>
      <p:pic>
        <p:nvPicPr>
          <p:cNvPr id="13314" name="Picture 2" descr="Image result for video conferencing'">
            <a:extLst>
              <a:ext uri="{FF2B5EF4-FFF2-40B4-BE49-F238E27FC236}">
                <a16:creationId xmlns:a16="http://schemas.microsoft.com/office/drawing/2014/main" id="{2B4C8573-D778-454B-9A43-C8554E586F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428750"/>
            <a:ext cx="4395788" cy="27051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E14A975-9696-4678-9D81-F6FEB7AC9337}"/>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12</a:t>
            </a:fld>
            <a:endParaRPr lang="en-US"/>
          </a:p>
        </p:txBody>
      </p:sp>
    </p:spTree>
    <p:extLst>
      <p:ext uri="{BB962C8B-B14F-4D97-AF65-F5344CB8AC3E}">
        <p14:creationId xmlns:p14="http://schemas.microsoft.com/office/powerpoint/2010/main" val="2339263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CD07B-326F-4B5F-97B6-99551E284ACB}"/>
              </a:ext>
            </a:extLst>
          </p:cNvPr>
          <p:cNvSpPr>
            <a:spLocks noGrp="1"/>
          </p:cNvSpPr>
          <p:nvPr>
            <p:ph type="title"/>
          </p:nvPr>
        </p:nvSpPr>
        <p:spPr/>
        <p:txBody>
          <a:bodyPr>
            <a:normAutofit fontScale="90000"/>
          </a:bodyPr>
          <a:lstStyle/>
          <a:p>
            <a:r>
              <a:rPr lang="en-US" dirty="0"/>
              <a:t>Asynchronous Communication</a:t>
            </a:r>
          </a:p>
        </p:txBody>
      </p:sp>
      <p:sp>
        <p:nvSpPr>
          <p:cNvPr id="3" name="Text Placeholder 2">
            <a:extLst>
              <a:ext uri="{FF2B5EF4-FFF2-40B4-BE49-F238E27FC236}">
                <a16:creationId xmlns:a16="http://schemas.microsoft.com/office/drawing/2014/main" id="{FEFE5F31-E9D5-4AC7-8294-A6B061DE6721}"/>
              </a:ext>
            </a:extLst>
          </p:cNvPr>
          <p:cNvSpPr>
            <a:spLocks noGrp="1"/>
          </p:cNvSpPr>
          <p:nvPr>
            <p:ph type="body" idx="1"/>
          </p:nvPr>
        </p:nvSpPr>
        <p:spPr/>
        <p:txBody>
          <a:bodyPr>
            <a:normAutofit fontScale="92500" lnSpcReduction="10000"/>
          </a:bodyPr>
          <a:lstStyle/>
          <a:p>
            <a:r>
              <a:rPr lang="en-US" dirty="0"/>
              <a:t>SMS, WhatsApp, Telegram</a:t>
            </a:r>
          </a:p>
          <a:p>
            <a:pPr lvl="0"/>
            <a:r>
              <a:rPr lang="en-US" dirty="0"/>
              <a:t>Voicemail, video message</a:t>
            </a:r>
          </a:p>
          <a:p>
            <a:r>
              <a:rPr lang="en-US" dirty="0"/>
              <a:t>Email</a:t>
            </a:r>
          </a:p>
          <a:p>
            <a:pPr lvl="0"/>
            <a:r>
              <a:rPr lang="en-US" dirty="0"/>
              <a:t>Discussion Forums</a:t>
            </a:r>
          </a:p>
          <a:p>
            <a:pPr lvl="0"/>
            <a:r>
              <a:rPr lang="en-US" dirty="0"/>
              <a:t>Blogs</a:t>
            </a:r>
          </a:p>
          <a:p>
            <a:pPr lvl="0"/>
            <a:r>
              <a:rPr lang="en-US" dirty="0"/>
              <a:t>Wikipedia (knowledge base)</a:t>
            </a:r>
          </a:p>
          <a:p>
            <a:pPr lvl="0"/>
            <a:r>
              <a:rPr lang="en-US" dirty="0"/>
              <a:t>Google (search engine)</a:t>
            </a:r>
          </a:p>
        </p:txBody>
      </p:sp>
      <p:pic>
        <p:nvPicPr>
          <p:cNvPr id="16388" name="Picture 4" descr="Image result for email">
            <a:extLst>
              <a:ext uri="{FF2B5EF4-FFF2-40B4-BE49-F238E27FC236}">
                <a16:creationId xmlns:a16="http://schemas.microsoft.com/office/drawing/2014/main" id="{BA9635A4-D638-4B48-9B5B-5627DBE868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276350"/>
            <a:ext cx="3200400" cy="132016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whatsapp">
            <a:extLst>
              <a:ext uri="{FF2B5EF4-FFF2-40B4-BE49-F238E27FC236}">
                <a16:creationId xmlns:a16="http://schemas.microsoft.com/office/drawing/2014/main" id="{5C4287BB-01FC-4329-9C05-8F43CD9B2C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3438" y="3181350"/>
            <a:ext cx="1219200" cy="1232899"/>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blogger">
            <a:extLst>
              <a:ext uri="{FF2B5EF4-FFF2-40B4-BE49-F238E27FC236}">
                <a16:creationId xmlns:a16="http://schemas.microsoft.com/office/drawing/2014/main" id="{103ED9AF-5ED4-44E6-82A1-DCD770664E6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505" t="23260" r="14753" b="24564"/>
          <a:stretch/>
        </p:blipFill>
        <p:spPr bwMode="auto">
          <a:xfrm>
            <a:off x="3733800" y="2295779"/>
            <a:ext cx="2968752" cy="106618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28E98D3-60DB-411E-9A45-AFB8004864AC}"/>
              </a:ext>
            </a:extLst>
          </p:cNvPr>
          <p:cNvSpPr>
            <a:spLocks noGrp="1"/>
          </p:cNvSpPr>
          <p:nvPr>
            <p:ph type="sldNum" sz="quarter" idx="12"/>
          </p:nvPr>
        </p:nvSpPr>
        <p:spPr/>
        <p:txBody>
          <a:bodyPr>
            <a:normAutofit fontScale="47500" lnSpcReduction="20000"/>
          </a:bodyPr>
          <a:lstStyle/>
          <a:p>
            <a:fld id="{CA994560-7801-4A2D-A8EF-41E342B56C51}" type="slidenum">
              <a:rPr lang="en-US" smtClean="0"/>
              <a:t>13</a:t>
            </a:fld>
            <a:endParaRPr lang="en-US"/>
          </a:p>
        </p:txBody>
      </p:sp>
    </p:spTree>
    <p:extLst>
      <p:ext uri="{BB962C8B-B14F-4D97-AF65-F5344CB8AC3E}">
        <p14:creationId xmlns:p14="http://schemas.microsoft.com/office/powerpoint/2010/main" val="2795929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AAFED-2908-4D54-ACE0-79314D6B08CF}"/>
              </a:ext>
            </a:extLst>
          </p:cNvPr>
          <p:cNvSpPr>
            <a:spLocks noGrp="1"/>
          </p:cNvSpPr>
          <p:nvPr>
            <p:ph type="title"/>
          </p:nvPr>
        </p:nvSpPr>
        <p:spPr/>
        <p:txBody>
          <a:bodyPr>
            <a:normAutofit fontScale="90000"/>
          </a:bodyPr>
          <a:lstStyle/>
          <a:p>
            <a:r>
              <a:rPr lang="en-US" dirty="0"/>
              <a:t>Synchronous vs. Asynchronous</a:t>
            </a:r>
          </a:p>
        </p:txBody>
      </p:sp>
      <p:graphicFrame>
        <p:nvGraphicFramePr>
          <p:cNvPr id="5" name="Content Placeholder 7">
            <a:extLst>
              <a:ext uri="{FF2B5EF4-FFF2-40B4-BE49-F238E27FC236}">
                <a16:creationId xmlns:a16="http://schemas.microsoft.com/office/drawing/2014/main" id="{FC62E5F3-0083-4657-B0D3-0749D7497FC9}"/>
              </a:ext>
            </a:extLst>
          </p:cNvPr>
          <p:cNvGraphicFramePr>
            <a:graphicFrameLocks/>
          </p:cNvGraphicFramePr>
          <p:nvPr>
            <p:extLst>
              <p:ext uri="{D42A27DB-BD31-4B8C-83A1-F6EECF244321}">
                <p14:modId xmlns:p14="http://schemas.microsoft.com/office/powerpoint/2010/main" val="2549751693"/>
              </p:ext>
            </p:extLst>
          </p:nvPr>
        </p:nvGraphicFramePr>
        <p:xfrm>
          <a:off x="1066800" y="1428750"/>
          <a:ext cx="6702425" cy="2712720"/>
        </p:xfrm>
        <a:graphic>
          <a:graphicData uri="http://schemas.openxmlformats.org/drawingml/2006/table">
            <a:tbl>
              <a:tblPr firstRow="1" firstCol="1" bandRow="1">
                <a:tableStyleId>{21E4AEA4-8DFA-4A89-87EB-49C32662AFE0}</a:tableStyleId>
              </a:tblPr>
              <a:tblGrid>
                <a:gridCol w="1749425">
                  <a:extLst>
                    <a:ext uri="{9D8B030D-6E8A-4147-A177-3AD203B41FA5}">
                      <a16:colId xmlns:a16="http://schemas.microsoft.com/office/drawing/2014/main" val="2257813537"/>
                    </a:ext>
                  </a:extLst>
                </a:gridCol>
                <a:gridCol w="2667000">
                  <a:extLst>
                    <a:ext uri="{9D8B030D-6E8A-4147-A177-3AD203B41FA5}">
                      <a16:colId xmlns:a16="http://schemas.microsoft.com/office/drawing/2014/main" val="3598362784"/>
                    </a:ext>
                  </a:extLst>
                </a:gridCol>
                <a:gridCol w="2286000">
                  <a:extLst>
                    <a:ext uri="{9D8B030D-6E8A-4147-A177-3AD203B41FA5}">
                      <a16:colId xmlns:a16="http://schemas.microsoft.com/office/drawing/2014/main" val="3544425599"/>
                    </a:ext>
                  </a:extLst>
                </a:gridCol>
              </a:tblGrid>
              <a:tr h="370840">
                <a:tc>
                  <a:txBody>
                    <a:bodyPr/>
                    <a:lstStyle/>
                    <a:p>
                      <a:endParaRPr lang="en-US" sz="2000" dirty="0"/>
                    </a:p>
                  </a:txBody>
                  <a:tcPr>
                    <a:noFill/>
                  </a:tcPr>
                </a:tc>
                <a:tc>
                  <a:txBody>
                    <a:bodyPr/>
                    <a:lstStyle/>
                    <a:p>
                      <a:pPr algn="ctr"/>
                      <a:r>
                        <a:rPr lang="en-US" sz="2000" b="1" dirty="0">
                          <a:effectLst>
                            <a:outerShdw blurRad="38100" dist="38100" dir="2700000" algn="tl">
                              <a:srgbClr val="000000">
                                <a:alpha val="43137"/>
                              </a:srgbClr>
                            </a:outerShdw>
                          </a:effectLst>
                        </a:rPr>
                        <a:t>Synchronous</a:t>
                      </a:r>
                    </a:p>
                  </a:txBody>
                  <a:tcPr/>
                </a:tc>
                <a:tc>
                  <a:txBody>
                    <a:bodyPr/>
                    <a:lstStyle/>
                    <a:p>
                      <a:pPr algn="ctr"/>
                      <a:r>
                        <a:rPr lang="en-US" sz="2000" b="1" dirty="0">
                          <a:effectLst>
                            <a:outerShdw blurRad="38100" dist="38100" dir="2700000" algn="tl">
                              <a:srgbClr val="000000">
                                <a:alpha val="43137"/>
                              </a:srgbClr>
                            </a:outerShdw>
                          </a:effectLst>
                        </a:rPr>
                        <a:t>Asynchronous</a:t>
                      </a:r>
                    </a:p>
                  </a:txBody>
                  <a:tcPr/>
                </a:tc>
                <a:extLst>
                  <a:ext uri="{0D108BD9-81ED-4DB2-BD59-A6C34878D82A}">
                    <a16:rowId xmlns:a16="http://schemas.microsoft.com/office/drawing/2014/main" val="1713623839"/>
                  </a:ext>
                </a:extLst>
              </a:tr>
              <a:tr h="370840">
                <a:tc>
                  <a:txBody>
                    <a:bodyPr/>
                    <a:lstStyle/>
                    <a:p>
                      <a:r>
                        <a:rPr lang="en-US" sz="2000" dirty="0">
                          <a:effectLst>
                            <a:outerShdw blurRad="38100" dist="38100" dir="2700000" algn="tl">
                              <a:srgbClr val="000000">
                                <a:alpha val="43137"/>
                              </a:srgbClr>
                            </a:outerShdw>
                          </a:effectLst>
                        </a:rPr>
                        <a:t>One to One</a:t>
                      </a:r>
                    </a:p>
                  </a:txBody>
                  <a:tcPr anchor="ctr"/>
                </a:tc>
                <a:tc>
                  <a:txBody>
                    <a:bodyPr/>
                    <a:lstStyle/>
                    <a:p>
                      <a:pPr marL="285750" indent="-285750">
                        <a:buFont typeface="Arial" panose="020B0604020202020204" pitchFamily="34" charset="0"/>
                        <a:buChar char="•"/>
                      </a:pPr>
                      <a:r>
                        <a:rPr lang="en-US" sz="2000" dirty="0"/>
                        <a:t>Phone</a:t>
                      </a:r>
                    </a:p>
                    <a:p>
                      <a:pPr marL="285750" indent="-285750">
                        <a:buFont typeface="Arial" panose="020B0604020202020204" pitchFamily="34" charset="0"/>
                        <a:buChar char="•"/>
                      </a:pPr>
                      <a:r>
                        <a:rPr lang="en-US" sz="2000" dirty="0"/>
                        <a:t>Video conference</a:t>
                      </a:r>
                    </a:p>
                    <a:p>
                      <a:pPr marL="285750" indent="-285750">
                        <a:buFont typeface="Arial" panose="020B0604020202020204" pitchFamily="34" charset="0"/>
                        <a:buChar char="•"/>
                      </a:pPr>
                      <a:r>
                        <a:rPr lang="en-US" sz="2000" dirty="0"/>
                        <a:t>Instant message </a:t>
                      </a:r>
                    </a:p>
                    <a:p>
                      <a:pPr marL="285750" indent="-285750">
                        <a:buFont typeface="Arial" panose="020B0604020202020204" pitchFamily="34" charset="0"/>
                        <a:buChar char="•"/>
                      </a:pPr>
                      <a:r>
                        <a:rPr lang="en-US" sz="2000" dirty="0"/>
                        <a:t>Chat room</a:t>
                      </a:r>
                    </a:p>
                  </a:txBody>
                  <a:tcPr>
                    <a:solidFill>
                      <a:schemeClr val="accent2">
                        <a:lumMod val="20000"/>
                        <a:lumOff val="80000"/>
                      </a:schemeClr>
                    </a:solidFill>
                  </a:tcPr>
                </a:tc>
                <a:tc>
                  <a:txBody>
                    <a:bodyPr/>
                    <a:lstStyle/>
                    <a:p>
                      <a:pPr marL="285750" indent="-285750">
                        <a:buFont typeface="Arial" panose="020B0604020202020204" pitchFamily="34" charset="0"/>
                        <a:buChar char="•"/>
                      </a:pPr>
                      <a:r>
                        <a:rPr lang="en-US" sz="2000" dirty="0"/>
                        <a:t>Email</a:t>
                      </a:r>
                    </a:p>
                    <a:p>
                      <a:pPr marL="285750" indent="-285750">
                        <a:buFont typeface="Arial" panose="020B0604020202020204" pitchFamily="34" charset="0"/>
                        <a:buChar char="•"/>
                      </a:pPr>
                      <a:r>
                        <a:rPr lang="en-US" sz="2000" dirty="0"/>
                        <a:t>Voice mail</a:t>
                      </a:r>
                    </a:p>
                  </a:txBody>
                  <a:tcPr>
                    <a:solidFill>
                      <a:schemeClr val="accent2">
                        <a:lumMod val="60000"/>
                        <a:lumOff val="40000"/>
                      </a:schemeClr>
                    </a:solidFill>
                  </a:tcPr>
                </a:tc>
                <a:extLst>
                  <a:ext uri="{0D108BD9-81ED-4DB2-BD59-A6C34878D82A}">
                    <a16:rowId xmlns:a16="http://schemas.microsoft.com/office/drawing/2014/main" val="3016157176"/>
                  </a:ext>
                </a:extLst>
              </a:tr>
              <a:tr h="370840">
                <a:tc>
                  <a:txBody>
                    <a:bodyPr/>
                    <a:lstStyle/>
                    <a:p>
                      <a:r>
                        <a:rPr lang="en-US" sz="2000" dirty="0">
                          <a:effectLst>
                            <a:outerShdw blurRad="38100" dist="38100" dir="2700000" algn="tl">
                              <a:srgbClr val="000000">
                                <a:alpha val="43137"/>
                              </a:srgbClr>
                            </a:outerShdw>
                          </a:effectLst>
                        </a:rPr>
                        <a:t>One to Many</a:t>
                      </a:r>
                    </a:p>
                  </a:txBody>
                  <a:tcPr anchor="ctr"/>
                </a:tc>
                <a:tc>
                  <a:txBody>
                    <a:bodyPr/>
                    <a:lstStyle/>
                    <a:p>
                      <a:pPr marL="285750" indent="-285750">
                        <a:buFont typeface="Arial" panose="020B0604020202020204" pitchFamily="34" charset="0"/>
                        <a:buChar char="•"/>
                      </a:pPr>
                      <a:r>
                        <a:rPr lang="en-US" sz="2000" dirty="0"/>
                        <a:t>Group chat</a:t>
                      </a:r>
                    </a:p>
                    <a:p>
                      <a:pPr marL="285750" indent="-285750">
                        <a:buFont typeface="Arial" panose="020B0604020202020204" pitchFamily="34" charset="0"/>
                        <a:buChar char="•"/>
                      </a:pPr>
                      <a:r>
                        <a:rPr lang="en-US" sz="2000" dirty="0"/>
                        <a:t>Conference call</a:t>
                      </a:r>
                    </a:p>
                  </a:txBody>
                  <a:tcPr>
                    <a:solidFill>
                      <a:schemeClr val="accent2">
                        <a:lumMod val="40000"/>
                        <a:lumOff val="60000"/>
                      </a:schemeClr>
                    </a:solidFill>
                  </a:tcPr>
                </a:tc>
                <a:tc>
                  <a:txBody>
                    <a:bodyPr/>
                    <a:lstStyle/>
                    <a:p>
                      <a:pPr marL="285750" indent="-285750">
                        <a:buFont typeface="Arial" panose="020B0604020202020204" pitchFamily="34" charset="0"/>
                        <a:buChar char="•"/>
                      </a:pPr>
                      <a:r>
                        <a:rPr lang="en-US" sz="2000" dirty="0"/>
                        <a:t>Email</a:t>
                      </a:r>
                    </a:p>
                    <a:p>
                      <a:pPr marL="285750" indent="-285750">
                        <a:buFont typeface="Arial" panose="020B0604020202020204" pitchFamily="34" charset="0"/>
                        <a:buChar char="•"/>
                      </a:pPr>
                      <a:r>
                        <a:rPr lang="en-US" sz="2000" dirty="0"/>
                        <a:t>Discussion group</a:t>
                      </a:r>
                    </a:p>
                    <a:p>
                      <a:pPr marL="285750" indent="-285750">
                        <a:buFont typeface="Arial" panose="020B0604020202020204" pitchFamily="34" charset="0"/>
                        <a:buChar char="•"/>
                      </a:pPr>
                      <a:r>
                        <a:rPr lang="en-US" sz="2000" dirty="0"/>
                        <a:t>Wiki</a:t>
                      </a:r>
                    </a:p>
                  </a:txBody>
                  <a:tcPr>
                    <a:solidFill>
                      <a:schemeClr val="accent2">
                        <a:lumMod val="75000"/>
                      </a:schemeClr>
                    </a:solidFill>
                  </a:tcPr>
                </a:tc>
                <a:extLst>
                  <a:ext uri="{0D108BD9-81ED-4DB2-BD59-A6C34878D82A}">
                    <a16:rowId xmlns:a16="http://schemas.microsoft.com/office/drawing/2014/main" val="2795951179"/>
                  </a:ext>
                </a:extLst>
              </a:tr>
            </a:tbl>
          </a:graphicData>
        </a:graphic>
      </p:graphicFrame>
      <p:sp>
        <p:nvSpPr>
          <p:cNvPr id="3" name="Slide Number Placeholder 2">
            <a:extLst>
              <a:ext uri="{FF2B5EF4-FFF2-40B4-BE49-F238E27FC236}">
                <a16:creationId xmlns:a16="http://schemas.microsoft.com/office/drawing/2014/main" id="{6CDA3633-64EE-440E-B07A-461C51ED5448}"/>
              </a:ext>
            </a:extLst>
          </p:cNvPr>
          <p:cNvSpPr>
            <a:spLocks noGrp="1"/>
          </p:cNvSpPr>
          <p:nvPr>
            <p:ph type="sldNum" sz="quarter" idx="12"/>
          </p:nvPr>
        </p:nvSpPr>
        <p:spPr/>
        <p:txBody>
          <a:bodyPr>
            <a:normAutofit fontScale="47500" lnSpcReduction="20000"/>
          </a:bodyPr>
          <a:lstStyle/>
          <a:p>
            <a:fld id="{CA994560-7801-4A2D-A8EF-41E342B56C51}" type="slidenum">
              <a:rPr lang="en-US" smtClean="0"/>
              <a:t>14</a:t>
            </a:fld>
            <a:endParaRPr lang="en-US"/>
          </a:p>
        </p:txBody>
      </p:sp>
    </p:spTree>
    <p:extLst>
      <p:ext uri="{BB962C8B-B14F-4D97-AF65-F5344CB8AC3E}">
        <p14:creationId xmlns:p14="http://schemas.microsoft.com/office/powerpoint/2010/main" val="2146558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6E244-BD17-4988-8A31-1E225037C71B}"/>
              </a:ext>
            </a:extLst>
          </p:cNvPr>
          <p:cNvSpPr>
            <a:spLocks noGrp="1"/>
          </p:cNvSpPr>
          <p:nvPr>
            <p:ph type="title"/>
          </p:nvPr>
        </p:nvSpPr>
        <p:spPr/>
        <p:txBody>
          <a:bodyPr>
            <a:normAutofit fontScale="90000"/>
          </a:bodyPr>
          <a:lstStyle/>
          <a:p>
            <a:r>
              <a:rPr lang="en-US" dirty="0"/>
              <a:t>Synchronous vs. Asynchronous</a:t>
            </a:r>
          </a:p>
        </p:txBody>
      </p:sp>
      <p:pic>
        <p:nvPicPr>
          <p:cNvPr id="6" name="Picture 2" descr="http://peoplesofttutorial.com/wp-content/uploads/2013/04/difference-between-synchronous-and-asynchronous-messages.gif">
            <a:extLst>
              <a:ext uri="{FF2B5EF4-FFF2-40B4-BE49-F238E27FC236}">
                <a16:creationId xmlns:a16="http://schemas.microsoft.com/office/drawing/2014/main" id="{58C31020-76C4-4A07-BBB8-057013C5B80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990600" y="1809750"/>
            <a:ext cx="5166795" cy="25908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35BF57A9-72F8-4A9E-ACBA-BA370D4A24F2}"/>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15</a:t>
            </a:fld>
            <a:endParaRPr lang="en-US" dirty="0">
              <a:solidFill>
                <a:srgbClr val="FFFFFF"/>
              </a:solidFill>
            </a:endParaRPr>
          </a:p>
        </p:txBody>
      </p:sp>
    </p:spTree>
    <p:extLst>
      <p:ext uri="{BB962C8B-B14F-4D97-AF65-F5344CB8AC3E}">
        <p14:creationId xmlns:p14="http://schemas.microsoft.com/office/powerpoint/2010/main" val="1174464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07A54-5EF9-4138-ADDC-2324BFAF1EBD}"/>
              </a:ext>
            </a:extLst>
          </p:cNvPr>
          <p:cNvSpPr>
            <a:spLocks noGrp="1"/>
          </p:cNvSpPr>
          <p:nvPr>
            <p:ph type="title"/>
          </p:nvPr>
        </p:nvSpPr>
        <p:spPr/>
        <p:txBody>
          <a:bodyPr>
            <a:normAutofit fontScale="90000"/>
          </a:bodyPr>
          <a:lstStyle/>
          <a:p>
            <a:r>
              <a:rPr lang="en-US" dirty="0"/>
              <a:t>Summary</a:t>
            </a:r>
          </a:p>
        </p:txBody>
      </p:sp>
      <p:sp>
        <p:nvSpPr>
          <p:cNvPr id="3" name="Content Placeholder 2">
            <a:extLst>
              <a:ext uri="{FF2B5EF4-FFF2-40B4-BE49-F238E27FC236}">
                <a16:creationId xmlns:a16="http://schemas.microsoft.com/office/drawing/2014/main" id="{32403779-7797-4204-918A-D7CE200ADC20}"/>
              </a:ext>
            </a:extLst>
          </p:cNvPr>
          <p:cNvSpPr>
            <a:spLocks noGrp="1"/>
          </p:cNvSpPr>
          <p:nvPr>
            <p:ph sz="quarter" idx="1"/>
          </p:nvPr>
        </p:nvSpPr>
        <p:spPr/>
        <p:txBody>
          <a:bodyPr/>
          <a:lstStyle/>
          <a:p>
            <a:r>
              <a:rPr lang="en-US" dirty="0"/>
              <a:t>ICT focuses on communication technologies</a:t>
            </a:r>
          </a:p>
          <a:p>
            <a:r>
              <a:rPr lang="en-US" dirty="0"/>
              <a:t>Information - meaningful data that leads to knowledge</a:t>
            </a:r>
          </a:p>
          <a:p>
            <a:r>
              <a:rPr lang="en-US" dirty="0"/>
              <a:t>Communication - the transfer of information</a:t>
            </a:r>
          </a:p>
          <a:p>
            <a:pPr lvl="1"/>
            <a:r>
              <a:rPr lang="en-US" dirty="0"/>
              <a:t>Synchronous – communicating at the same time</a:t>
            </a:r>
          </a:p>
          <a:p>
            <a:pPr lvl="1"/>
            <a:r>
              <a:rPr lang="en-US" dirty="0"/>
              <a:t>Asynchronous – communicating at different times</a:t>
            </a:r>
          </a:p>
          <a:p>
            <a:endParaRPr lang="en-US" dirty="0"/>
          </a:p>
        </p:txBody>
      </p:sp>
      <p:sp>
        <p:nvSpPr>
          <p:cNvPr id="4" name="Slide Number Placeholder 3">
            <a:extLst>
              <a:ext uri="{FF2B5EF4-FFF2-40B4-BE49-F238E27FC236}">
                <a16:creationId xmlns:a16="http://schemas.microsoft.com/office/drawing/2014/main" id="{E1000BD5-3E17-44D8-B3F4-29EA12540B11}"/>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16</a:t>
            </a:fld>
            <a:endParaRPr lang="en-US" dirty="0">
              <a:solidFill>
                <a:srgbClr val="FFFFFF"/>
              </a:solidFill>
            </a:endParaRPr>
          </a:p>
        </p:txBody>
      </p:sp>
    </p:spTree>
    <p:extLst>
      <p:ext uri="{BB962C8B-B14F-4D97-AF65-F5344CB8AC3E}">
        <p14:creationId xmlns:p14="http://schemas.microsoft.com/office/powerpoint/2010/main" val="4127927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800350"/>
          </a:xfrm>
        </p:spPr>
        <p:txBody>
          <a:bodyPr>
            <a:normAutofit/>
          </a:bodyPr>
          <a:lstStyle/>
          <a:p>
            <a:r>
              <a:rPr lang="en-US" dirty="0"/>
              <a:t>1.1. Information and Communication</a:t>
            </a:r>
          </a:p>
          <a:p>
            <a:r>
              <a:rPr lang="en-US" b="1" dirty="0"/>
              <a:t>1.2. Technology</a:t>
            </a:r>
          </a:p>
          <a:p>
            <a:r>
              <a:rPr lang="en-US" dirty="0"/>
              <a:t>1.3. ICT in Education</a:t>
            </a:r>
          </a:p>
          <a:p>
            <a:r>
              <a:rPr lang="en-US" dirty="0"/>
              <a:t>1.4 Standards</a:t>
            </a:r>
          </a:p>
        </p:txBody>
      </p:sp>
      <p:sp>
        <p:nvSpPr>
          <p:cNvPr id="3" name="Title 2"/>
          <p:cNvSpPr>
            <a:spLocks noGrp="1"/>
          </p:cNvSpPr>
          <p:nvPr>
            <p:ph type="title"/>
          </p:nvPr>
        </p:nvSpPr>
        <p:spPr/>
        <p:txBody>
          <a:bodyPr>
            <a:normAutofit fontScale="90000"/>
          </a:bodyPr>
          <a:lstStyle/>
          <a:p>
            <a:r>
              <a:rPr lang="en-US" dirty="0"/>
              <a:t>1.2. Technology</a:t>
            </a:r>
          </a:p>
        </p:txBody>
      </p:sp>
      <p:pic>
        <p:nvPicPr>
          <p:cNvPr id="17410" name="Picture 2" descr="Manuscript, Magnify Glass, Glass, Magnifying, Antique">
            <a:extLst>
              <a:ext uri="{FF2B5EF4-FFF2-40B4-BE49-F238E27FC236}">
                <a16:creationId xmlns:a16="http://schemas.microsoft.com/office/drawing/2014/main" id="{96B02C7A-AFDC-4148-A3CE-4900F31A95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2406" y="2647950"/>
            <a:ext cx="2449194" cy="220979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E64E3D3-10B4-4677-A286-D6CF9268B8BD}"/>
              </a:ext>
            </a:extLst>
          </p:cNvPr>
          <p:cNvSpPr>
            <a:spLocks noGrp="1"/>
          </p:cNvSpPr>
          <p:nvPr>
            <p:ph type="sldNum" sz="quarter" idx="11"/>
          </p:nvPr>
        </p:nvSpPr>
        <p:spPr/>
        <p:txBody>
          <a:bodyPr/>
          <a:lstStyle/>
          <a:p>
            <a:pPr algn="ctr"/>
            <a:fld id="{1AD93096-5B34-4342-9326-69289CEAE4C2}" type="slidenum">
              <a:rPr lang="en-US" smtClean="0"/>
              <a:pPr algn="ctr"/>
              <a:t>17</a:t>
            </a:fld>
            <a:endParaRPr lang="en-US" sz="2400" dirty="0">
              <a:solidFill>
                <a:srgbClr val="FFFFFF"/>
              </a:solidFill>
            </a:endParaRPr>
          </a:p>
        </p:txBody>
      </p:sp>
    </p:spTree>
    <p:extLst>
      <p:ext uri="{BB962C8B-B14F-4D97-AF65-F5344CB8AC3E}">
        <p14:creationId xmlns:p14="http://schemas.microsoft.com/office/powerpoint/2010/main" val="1353449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82FA-3A3F-4357-813D-0E176A94F64A}"/>
              </a:ext>
            </a:extLst>
          </p:cNvPr>
          <p:cNvSpPr>
            <a:spLocks noGrp="1"/>
          </p:cNvSpPr>
          <p:nvPr>
            <p:ph type="title"/>
          </p:nvPr>
        </p:nvSpPr>
        <p:spPr/>
        <p:txBody>
          <a:bodyPr>
            <a:normAutofit fontScale="90000"/>
          </a:bodyPr>
          <a:lstStyle/>
          <a:p>
            <a:r>
              <a:rPr lang="en-US" dirty="0"/>
              <a:t>Learning Objectives</a:t>
            </a:r>
          </a:p>
        </p:txBody>
      </p:sp>
      <p:sp>
        <p:nvSpPr>
          <p:cNvPr id="3" name="Content Placeholder 2">
            <a:extLst>
              <a:ext uri="{FF2B5EF4-FFF2-40B4-BE49-F238E27FC236}">
                <a16:creationId xmlns:a16="http://schemas.microsoft.com/office/drawing/2014/main" id="{15255DCD-8419-4CB5-9FBA-183654E70BA7}"/>
              </a:ext>
            </a:extLst>
          </p:cNvPr>
          <p:cNvSpPr>
            <a:spLocks noGrp="1"/>
          </p:cNvSpPr>
          <p:nvPr>
            <p:ph sz="quarter" idx="1"/>
          </p:nvPr>
        </p:nvSpPr>
        <p:spPr/>
        <p:txBody>
          <a:bodyPr>
            <a:normAutofit/>
          </a:bodyPr>
          <a:lstStyle/>
          <a:p>
            <a:pPr marL="514350" indent="-514350">
              <a:buFont typeface="+mj-lt"/>
              <a:buAutoNum type="arabicPeriod"/>
            </a:pPr>
            <a:r>
              <a:rPr lang="en-US" dirty="0"/>
              <a:t>Understand what technology means</a:t>
            </a:r>
          </a:p>
          <a:p>
            <a:pPr marL="514350" indent="-514350">
              <a:buFont typeface="+mj-lt"/>
              <a:buAutoNum type="arabicPeriod"/>
            </a:pPr>
            <a:r>
              <a:rPr lang="en-US" dirty="0"/>
              <a:t>Describe the characteristics of a computer</a:t>
            </a:r>
          </a:p>
          <a:p>
            <a:pPr marL="514350" indent="-514350">
              <a:buFont typeface="+mj-lt"/>
              <a:buAutoNum type="arabicPeriod"/>
            </a:pPr>
            <a:r>
              <a:rPr lang="en-US" dirty="0"/>
              <a:t>Explain the difference between the internet and the www</a:t>
            </a:r>
          </a:p>
          <a:p>
            <a:pPr marL="514350" indent="-514350">
              <a:buFont typeface="+mj-lt"/>
              <a:buAutoNum type="arabicPeriod"/>
            </a:pPr>
            <a:r>
              <a:rPr lang="en-US" dirty="0"/>
              <a:t>Describe the role of telecommunications</a:t>
            </a:r>
          </a:p>
        </p:txBody>
      </p:sp>
      <p:sp>
        <p:nvSpPr>
          <p:cNvPr id="4" name="Slide Number Placeholder 3">
            <a:extLst>
              <a:ext uri="{FF2B5EF4-FFF2-40B4-BE49-F238E27FC236}">
                <a16:creationId xmlns:a16="http://schemas.microsoft.com/office/drawing/2014/main" id="{D37471BD-E609-490E-9CCB-92C00D63D003}"/>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18</a:t>
            </a:fld>
            <a:endParaRPr lang="en-US" dirty="0">
              <a:solidFill>
                <a:srgbClr val="FFFFFF"/>
              </a:solidFill>
            </a:endParaRPr>
          </a:p>
        </p:txBody>
      </p:sp>
    </p:spTree>
    <p:extLst>
      <p:ext uri="{BB962C8B-B14F-4D97-AF65-F5344CB8AC3E}">
        <p14:creationId xmlns:p14="http://schemas.microsoft.com/office/powerpoint/2010/main" val="612222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B0842BB-396E-4E68-874C-88A47189DEE0}"/>
              </a:ext>
            </a:extLst>
          </p:cNvPr>
          <p:cNvSpPr>
            <a:spLocks noGrp="1"/>
          </p:cNvSpPr>
          <p:nvPr>
            <p:ph type="title"/>
          </p:nvPr>
        </p:nvSpPr>
        <p:spPr/>
        <p:txBody>
          <a:bodyPr>
            <a:normAutofit fontScale="90000"/>
          </a:bodyPr>
          <a:lstStyle/>
          <a:p>
            <a:r>
              <a:rPr lang="en-US" dirty="0"/>
              <a:t>Technology</a:t>
            </a:r>
          </a:p>
        </p:txBody>
      </p:sp>
      <p:sp>
        <p:nvSpPr>
          <p:cNvPr id="8" name="Content Placeholder 7">
            <a:extLst>
              <a:ext uri="{FF2B5EF4-FFF2-40B4-BE49-F238E27FC236}">
                <a16:creationId xmlns:a16="http://schemas.microsoft.com/office/drawing/2014/main" id="{EF0D44F5-4126-4866-95C6-AEE32BB08CE0}"/>
              </a:ext>
            </a:extLst>
          </p:cNvPr>
          <p:cNvSpPr>
            <a:spLocks noGrp="1"/>
          </p:cNvSpPr>
          <p:nvPr>
            <p:ph sz="quarter" idx="1"/>
          </p:nvPr>
        </p:nvSpPr>
        <p:spPr/>
        <p:txBody>
          <a:bodyPr>
            <a:normAutofit fontScale="92500" lnSpcReduction="10000"/>
          </a:bodyPr>
          <a:lstStyle/>
          <a:p>
            <a:pPr marL="0" indent="0">
              <a:buNone/>
            </a:pPr>
            <a:r>
              <a:rPr lang="en-US" dirty="0"/>
              <a:t>Definition: the </a:t>
            </a:r>
            <a:r>
              <a:rPr lang="en-US" b="1" dirty="0"/>
              <a:t>application</a:t>
            </a:r>
            <a:r>
              <a:rPr lang="en-US" dirty="0"/>
              <a:t> of scientific </a:t>
            </a:r>
            <a:r>
              <a:rPr lang="en-US" b="1" dirty="0"/>
              <a:t>knowledge</a:t>
            </a:r>
            <a:r>
              <a:rPr lang="en-US" dirty="0"/>
              <a:t> for </a:t>
            </a:r>
            <a:r>
              <a:rPr lang="en-US" b="1" dirty="0"/>
              <a:t>practical purposes</a:t>
            </a:r>
            <a:r>
              <a:rPr lang="en-US" dirty="0"/>
              <a:t>, especially in industry.</a:t>
            </a:r>
          </a:p>
          <a:p>
            <a:r>
              <a:rPr lang="en-US" dirty="0"/>
              <a:t>Communication technology pre-exists electronics</a:t>
            </a:r>
          </a:p>
          <a:p>
            <a:pPr lvl="1"/>
            <a:r>
              <a:rPr lang="en-US" dirty="0"/>
              <a:t>16th century BC – The Phoenicians developed an alphabet</a:t>
            </a:r>
          </a:p>
          <a:p>
            <a:pPr lvl="1"/>
            <a:r>
              <a:rPr lang="en-US" dirty="0"/>
              <a:t>105 AD – Tsai </a:t>
            </a:r>
            <a:r>
              <a:rPr lang="en-US" dirty="0" err="1"/>
              <a:t>Lun</a:t>
            </a:r>
            <a:r>
              <a:rPr lang="en-US" dirty="0"/>
              <a:t> invented paper</a:t>
            </a:r>
          </a:p>
          <a:p>
            <a:pPr lvl="1"/>
            <a:r>
              <a:rPr lang="en-US" dirty="0"/>
              <a:t>751 – Paper is introduced to the </a:t>
            </a:r>
            <a:br>
              <a:rPr lang="en-US" dirty="0"/>
            </a:br>
            <a:r>
              <a:rPr lang="en-US" dirty="0"/>
              <a:t>Muslim world after the Battle of Talas</a:t>
            </a:r>
          </a:p>
          <a:p>
            <a:pPr lvl="1"/>
            <a:r>
              <a:rPr lang="en-US" dirty="0"/>
              <a:t>1250 – The quill is used for writing </a:t>
            </a:r>
          </a:p>
          <a:p>
            <a:endParaRPr lang="en-US" dirty="0"/>
          </a:p>
        </p:txBody>
      </p:sp>
      <p:pic>
        <p:nvPicPr>
          <p:cNvPr id="19460" name="Picture 4" descr="Scroll, Feather, Ink, Caligraphy, Hebrew, Writing">
            <a:extLst>
              <a:ext uri="{FF2B5EF4-FFF2-40B4-BE49-F238E27FC236}">
                <a16:creationId xmlns:a16="http://schemas.microsoft.com/office/drawing/2014/main" id="{0186A299-E366-407E-8654-E2B661DE1D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3063239"/>
            <a:ext cx="2776890" cy="186275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A2AF1C75-F732-4F53-9D58-924B7C49DAFD}"/>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19</a:t>
            </a:fld>
            <a:endParaRPr lang="en-US" dirty="0">
              <a:solidFill>
                <a:srgbClr val="FFFFFF"/>
              </a:solidFill>
            </a:endParaRPr>
          </a:p>
        </p:txBody>
      </p:sp>
    </p:spTree>
    <p:extLst>
      <p:ext uri="{BB962C8B-B14F-4D97-AF65-F5344CB8AC3E}">
        <p14:creationId xmlns:p14="http://schemas.microsoft.com/office/powerpoint/2010/main" val="3955580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5A9B3-1B8A-4948-9199-20EBE49D5DBA}"/>
              </a:ext>
            </a:extLst>
          </p:cNvPr>
          <p:cNvSpPr>
            <a:spLocks noGrp="1"/>
          </p:cNvSpPr>
          <p:nvPr>
            <p:ph type="title"/>
          </p:nvPr>
        </p:nvSpPr>
        <p:spPr/>
        <p:txBody>
          <a:bodyPr>
            <a:normAutofit fontScale="90000"/>
          </a:bodyPr>
          <a:lstStyle/>
          <a:p>
            <a:r>
              <a:rPr lang="en-US" dirty="0"/>
              <a:t>Computers (1 of 2)</a:t>
            </a:r>
          </a:p>
        </p:txBody>
      </p:sp>
      <p:sp>
        <p:nvSpPr>
          <p:cNvPr id="3" name="Text Placeholder 2">
            <a:extLst>
              <a:ext uri="{FF2B5EF4-FFF2-40B4-BE49-F238E27FC236}">
                <a16:creationId xmlns:a16="http://schemas.microsoft.com/office/drawing/2014/main" id="{F8649BB0-9504-47D4-A40E-123656F364DE}"/>
              </a:ext>
            </a:extLst>
          </p:cNvPr>
          <p:cNvSpPr>
            <a:spLocks noGrp="1"/>
          </p:cNvSpPr>
          <p:nvPr>
            <p:ph sz="quarter" idx="1"/>
          </p:nvPr>
        </p:nvSpPr>
        <p:spPr>
          <a:xfrm>
            <a:off x="609600" y="1192176"/>
            <a:ext cx="7772400" cy="1703458"/>
          </a:xfrm>
        </p:spPr>
        <p:txBody>
          <a:bodyPr>
            <a:normAutofit/>
          </a:bodyPr>
          <a:lstStyle/>
          <a:p>
            <a:pPr marL="0" indent="0">
              <a:buNone/>
            </a:pPr>
            <a:r>
              <a:rPr lang="en-US" dirty="0"/>
              <a:t>Definition: A </a:t>
            </a:r>
            <a:r>
              <a:rPr lang="en-US" b="1" dirty="0"/>
              <a:t>computer</a:t>
            </a:r>
            <a:r>
              <a:rPr lang="en-US" dirty="0"/>
              <a:t> is an electronic device that manipulates information, which is data. It </a:t>
            </a:r>
            <a:r>
              <a:rPr lang="en-US" b="1" dirty="0"/>
              <a:t>stores</a:t>
            </a:r>
            <a:r>
              <a:rPr lang="en-US" dirty="0"/>
              <a:t>, </a:t>
            </a:r>
            <a:r>
              <a:rPr lang="en-US" b="1" dirty="0"/>
              <a:t>retrieves</a:t>
            </a:r>
            <a:r>
              <a:rPr lang="en-US" dirty="0"/>
              <a:t>, and </a:t>
            </a:r>
            <a:r>
              <a:rPr lang="en-US" b="1" dirty="0"/>
              <a:t>processes</a:t>
            </a:r>
            <a:r>
              <a:rPr lang="en-US" dirty="0"/>
              <a:t> the data.</a:t>
            </a:r>
          </a:p>
          <a:p>
            <a:endParaRPr lang="en-US" dirty="0"/>
          </a:p>
        </p:txBody>
      </p:sp>
      <p:pic>
        <p:nvPicPr>
          <p:cNvPr id="10" name="Content Placeholder 9">
            <a:extLst>
              <a:ext uri="{FF2B5EF4-FFF2-40B4-BE49-F238E27FC236}">
                <a16:creationId xmlns:a16="http://schemas.microsoft.com/office/drawing/2014/main" id="{AB23F0D6-15CF-4051-9F89-DE75ADC7B945}"/>
              </a:ext>
            </a:extLst>
          </p:cNvPr>
          <p:cNvPicPr>
            <a:picLocks noGrp="1" noChangeAspect="1"/>
          </p:cNvPicPr>
          <p:nvPr>
            <p:ph sz="quarter" idx="2"/>
          </p:nvPr>
        </p:nvPicPr>
        <p:blipFill>
          <a:blip r:embed="rId3"/>
          <a:stretch>
            <a:fillRect/>
          </a:stretch>
        </p:blipFill>
        <p:spPr>
          <a:xfrm>
            <a:off x="511629" y="3118757"/>
            <a:ext cx="8029654" cy="1295400"/>
          </a:xfrm>
          <a:prstGeom prst="rect">
            <a:avLst/>
          </a:prstGeom>
        </p:spPr>
      </p:pic>
      <p:sp>
        <p:nvSpPr>
          <p:cNvPr id="4" name="Slide Number Placeholder 3">
            <a:extLst>
              <a:ext uri="{FF2B5EF4-FFF2-40B4-BE49-F238E27FC236}">
                <a16:creationId xmlns:a16="http://schemas.microsoft.com/office/drawing/2014/main" id="{6E827CB5-B6E9-40C4-8A31-398319FE7F2A}"/>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20</a:t>
            </a:fld>
            <a:endParaRPr lang="en-US"/>
          </a:p>
        </p:txBody>
      </p:sp>
    </p:spTree>
    <p:extLst>
      <p:ext uri="{BB962C8B-B14F-4D97-AF65-F5344CB8AC3E}">
        <p14:creationId xmlns:p14="http://schemas.microsoft.com/office/powerpoint/2010/main" val="3077573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upload.wikimedia.org/wikipedia/commons/3/3d/Raspberry_PI.jpeg">
            <a:extLst>
              <a:ext uri="{FF2B5EF4-FFF2-40B4-BE49-F238E27FC236}">
                <a16:creationId xmlns:a16="http://schemas.microsoft.com/office/drawing/2014/main" id="{280E05E8-E853-4F2B-B771-D9A3C0B858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85" t="6299" b="2362"/>
          <a:stretch/>
        </p:blipFill>
        <p:spPr bwMode="auto">
          <a:xfrm>
            <a:off x="4570242" y="1200150"/>
            <a:ext cx="4192758" cy="2209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915A9B3-1B8A-4948-9199-20EBE49D5DBA}"/>
              </a:ext>
            </a:extLst>
          </p:cNvPr>
          <p:cNvSpPr>
            <a:spLocks noGrp="1"/>
          </p:cNvSpPr>
          <p:nvPr>
            <p:ph type="title"/>
          </p:nvPr>
        </p:nvSpPr>
        <p:spPr/>
        <p:txBody>
          <a:bodyPr>
            <a:normAutofit fontScale="90000"/>
          </a:bodyPr>
          <a:lstStyle/>
          <a:p>
            <a:r>
              <a:rPr lang="en-US" dirty="0"/>
              <a:t>Computers (2 of 2)</a:t>
            </a:r>
          </a:p>
        </p:txBody>
      </p:sp>
      <p:sp>
        <p:nvSpPr>
          <p:cNvPr id="3" name="Text Placeholder 2">
            <a:extLst>
              <a:ext uri="{FF2B5EF4-FFF2-40B4-BE49-F238E27FC236}">
                <a16:creationId xmlns:a16="http://schemas.microsoft.com/office/drawing/2014/main" id="{F8649BB0-9504-47D4-A40E-123656F364DE}"/>
              </a:ext>
            </a:extLst>
          </p:cNvPr>
          <p:cNvSpPr>
            <a:spLocks noGrp="1"/>
          </p:cNvSpPr>
          <p:nvPr>
            <p:ph type="body" idx="1"/>
          </p:nvPr>
        </p:nvSpPr>
        <p:spPr/>
        <p:txBody>
          <a:bodyPr>
            <a:normAutofit/>
          </a:bodyPr>
          <a:lstStyle/>
          <a:p>
            <a:pPr lvl="0"/>
            <a:r>
              <a:rPr lang="en-US" dirty="0"/>
              <a:t>Stores data</a:t>
            </a:r>
          </a:p>
          <a:p>
            <a:pPr lvl="0"/>
            <a:r>
              <a:rPr lang="en-US" dirty="0"/>
              <a:t>Retrieves data</a:t>
            </a:r>
          </a:p>
          <a:p>
            <a:pPr lvl="0"/>
            <a:r>
              <a:rPr lang="en-US" dirty="0"/>
              <a:t>Processes data</a:t>
            </a:r>
          </a:p>
          <a:p>
            <a:pPr lvl="1"/>
            <a:r>
              <a:rPr lang="en-US" dirty="0"/>
              <a:t>Performs a set of instructions</a:t>
            </a:r>
            <a:br>
              <a:rPr lang="en-US" dirty="0"/>
            </a:br>
            <a:r>
              <a:rPr lang="en-US" dirty="0"/>
              <a:t> on the data to generate a specific output</a:t>
            </a:r>
          </a:p>
        </p:txBody>
      </p:sp>
      <p:sp>
        <p:nvSpPr>
          <p:cNvPr id="4" name="Slide Number Placeholder 3">
            <a:extLst>
              <a:ext uri="{FF2B5EF4-FFF2-40B4-BE49-F238E27FC236}">
                <a16:creationId xmlns:a16="http://schemas.microsoft.com/office/drawing/2014/main" id="{7152A141-DE2A-4CC0-88B4-70C335F94559}"/>
              </a:ext>
            </a:extLst>
          </p:cNvPr>
          <p:cNvSpPr>
            <a:spLocks noGrp="1"/>
          </p:cNvSpPr>
          <p:nvPr>
            <p:ph type="sldNum" sz="quarter" idx="12"/>
          </p:nvPr>
        </p:nvSpPr>
        <p:spPr/>
        <p:txBody>
          <a:bodyPr>
            <a:normAutofit fontScale="47500" lnSpcReduction="20000"/>
          </a:bodyPr>
          <a:lstStyle/>
          <a:p>
            <a:fld id="{CA994560-7801-4A2D-A8EF-41E342B56C51}" type="slidenum">
              <a:rPr lang="en-US" smtClean="0"/>
              <a:t>21</a:t>
            </a:fld>
            <a:endParaRPr lang="en-US"/>
          </a:p>
        </p:txBody>
      </p:sp>
    </p:spTree>
    <p:extLst>
      <p:ext uri="{BB962C8B-B14F-4D97-AF65-F5344CB8AC3E}">
        <p14:creationId xmlns:p14="http://schemas.microsoft.com/office/powerpoint/2010/main" val="1519872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44FD-E427-46CC-A415-76973F889532}"/>
              </a:ext>
            </a:extLst>
          </p:cNvPr>
          <p:cNvSpPr>
            <a:spLocks noGrp="1"/>
          </p:cNvSpPr>
          <p:nvPr>
            <p:ph type="title"/>
          </p:nvPr>
        </p:nvSpPr>
        <p:spPr/>
        <p:txBody>
          <a:bodyPr>
            <a:normAutofit fontScale="90000"/>
          </a:bodyPr>
          <a:lstStyle/>
          <a:p>
            <a:r>
              <a:rPr lang="en-US" dirty="0"/>
              <a:t>Processes (1 of 3)</a:t>
            </a:r>
          </a:p>
        </p:txBody>
      </p:sp>
      <p:sp>
        <p:nvSpPr>
          <p:cNvPr id="3" name="Text Placeholder 2">
            <a:extLst>
              <a:ext uri="{FF2B5EF4-FFF2-40B4-BE49-F238E27FC236}">
                <a16:creationId xmlns:a16="http://schemas.microsoft.com/office/drawing/2014/main" id="{00991520-AD0F-4CDC-BB0F-86B6EFE7D336}"/>
              </a:ext>
            </a:extLst>
          </p:cNvPr>
          <p:cNvSpPr>
            <a:spLocks noGrp="1"/>
          </p:cNvSpPr>
          <p:nvPr>
            <p:ph sz="quarter" idx="1"/>
          </p:nvPr>
        </p:nvSpPr>
        <p:spPr>
          <a:xfrm>
            <a:off x="609600" y="1192175"/>
            <a:ext cx="3886200" cy="3429000"/>
          </a:xfrm>
        </p:spPr>
        <p:txBody>
          <a:bodyPr>
            <a:normAutofit/>
          </a:bodyPr>
          <a:lstStyle/>
          <a:p>
            <a:pPr lvl="0"/>
            <a:r>
              <a:rPr lang="en-US" dirty="0"/>
              <a:t>Definition: A </a:t>
            </a:r>
            <a:r>
              <a:rPr lang="en-US" b="1" dirty="0"/>
              <a:t>process</a:t>
            </a:r>
            <a:r>
              <a:rPr lang="en-US" dirty="0"/>
              <a:t> is a series of </a:t>
            </a:r>
            <a:r>
              <a:rPr lang="en-US" b="1" dirty="0"/>
              <a:t>actions</a:t>
            </a:r>
            <a:r>
              <a:rPr lang="en-US" dirty="0"/>
              <a:t> or steps taken to </a:t>
            </a:r>
            <a:r>
              <a:rPr lang="en-US" b="1" dirty="0"/>
              <a:t>achieve</a:t>
            </a:r>
            <a:r>
              <a:rPr lang="en-US" dirty="0"/>
              <a:t> a particular result</a:t>
            </a:r>
          </a:p>
        </p:txBody>
      </p:sp>
      <p:pic>
        <p:nvPicPr>
          <p:cNvPr id="15" name="Picture 4" descr="Image result for long division">
            <a:extLst>
              <a:ext uri="{FF2B5EF4-FFF2-40B4-BE49-F238E27FC236}">
                <a16:creationId xmlns:a16="http://schemas.microsoft.com/office/drawing/2014/main" id="{CF5C0328-1B41-4B61-9FF4-EAA24051684F}"/>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tretch>
            <a:fillRect/>
          </a:stretch>
        </p:blipFill>
        <p:spPr bwMode="auto">
          <a:xfrm>
            <a:off x="5029200" y="1657350"/>
            <a:ext cx="3295650" cy="21050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46E9302-DD25-45ED-8925-98890C52A343}"/>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22</a:t>
            </a:fld>
            <a:endParaRPr lang="en-US"/>
          </a:p>
        </p:txBody>
      </p:sp>
    </p:spTree>
    <p:extLst>
      <p:ext uri="{BB962C8B-B14F-4D97-AF65-F5344CB8AC3E}">
        <p14:creationId xmlns:p14="http://schemas.microsoft.com/office/powerpoint/2010/main" val="2328470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44FD-E427-46CC-A415-76973F889532}"/>
              </a:ext>
            </a:extLst>
          </p:cNvPr>
          <p:cNvSpPr>
            <a:spLocks noGrp="1"/>
          </p:cNvSpPr>
          <p:nvPr>
            <p:ph type="title"/>
          </p:nvPr>
        </p:nvSpPr>
        <p:spPr/>
        <p:txBody>
          <a:bodyPr>
            <a:normAutofit fontScale="90000"/>
          </a:bodyPr>
          <a:lstStyle/>
          <a:p>
            <a:r>
              <a:rPr lang="en-US" dirty="0"/>
              <a:t>Processes (2 of 3)</a:t>
            </a:r>
          </a:p>
        </p:txBody>
      </p:sp>
      <p:sp>
        <p:nvSpPr>
          <p:cNvPr id="3" name="Text Placeholder 2">
            <a:extLst>
              <a:ext uri="{FF2B5EF4-FFF2-40B4-BE49-F238E27FC236}">
                <a16:creationId xmlns:a16="http://schemas.microsoft.com/office/drawing/2014/main" id="{00991520-AD0F-4CDC-BB0F-86B6EFE7D336}"/>
              </a:ext>
            </a:extLst>
          </p:cNvPr>
          <p:cNvSpPr>
            <a:spLocks noGrp="1"/>
          </p:cNvSpPr>
          <p:nvPr>
            <p:ph sz="quarter" idx="1"/>
          </p:nvPr>
        </p:nvSpPr>
        <p:spPr>
          <a:xfrm>
            <a:off x="609600" y="1192175"/>
            <a:ext cx="3200400" cy="3429000"/>
          </a:xfrm>
        </p:spPr>
        <p:txBody>
          <a:bodyPr>
            <a:normAutofit/>
          </a:bodyPr>
          <a:lstStyle/>
          <a:p>
            <a:pPr lvl="0"/>
            <a:r>
              <a:rPr lang="en-US" dirty="0"/>
              <a:t>Computers use programs to process data</a:t>
            </a:r>
          </a:p>
          <a:p>
            <a:pPr lvl="0"/>
            <a:r>
              <a:rPr lang="en-US" dirty="0"/>
              <a:t>Programs are a specific set of instructions</a:t>
            </a:r>
          </a:p>
        </p:txBody>
      </p:sp>
      <p:pic>
        <p:nvPicPr>
          <p:cNvPr id="4106" name="Picture 10" descr="Related image">
            <a:extLst>
              <a:ext uri="{FF2B5EF4-FFF2-40B4-BE49-F238E27FC236}">
                <a16:creationId xmlns:a16="http://schemas.microsoft.com/office/drawing/2014/main" id="{373F95A0-14F3-424B-A464-8052F8C4BD20}"/>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4267200" y="1227553"/>
            <a:ext cx="4495800" cy="300319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DC277CE-BDE8-4F24-80BA-E6D114461702}"/>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23</a:t>
            </a:fld>
            <a:endParaRPr lang="en-US"/>
          </a:p>
        </p:txBody>
      </p:sp>
    </p:spTree>
    <p:extLst>
      <p:ext uri="{BB962C8B-B14F-4D97-AF65-F5344CB8AC3E}">
        <p14:creationId xmlns:p14="http://schemas.microsoft.com/office/powerpoint/2010/main" val="2036635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0E42C2-C776-45DB-B3CE-DF3B23D43862}"/>
              </a:ext>
            </a:extLst>
          </p:cNvPr>
          <p:cNvPicPr>
            <a:picLocks noChangeAspect="1"/>
          </p:cNvPicPr>
          <p:nvPr/>
        </p:nvPicPr>
        <p:blipFill rotWithShape="1">
          <a:blip r:embed="rId3"/>
          <a:srcRect r="4071"/>
          <a:stretch/>
        </p:blipFill>
        <p:spPr>
          <a:xfrm>
            <a:off x="5486400" y="1733550"/>
            <a:ext cx="3404186" cy="2709454"/>
          </a:xfrm>
          <a:prstGeom prst="rect">
            <a:avLst/>
          </a:prstGeom>
        </p:spPr>
      </p:pic>
      <p:sp>
        <p:nvSpPr>
          <p:cNvPr id="2" name="Title 1">
            <a:extLst>
              <a:ext uri="{FF2B5EF4-FFF2-40B4-BE49-F238E27FC236}">
                <a16:creationId xmlns:a16="http://schemas.microsoft.com/office/drawing/2014/main" id="{6ABA44FD-E427-46CC-A415-76973F889532}"/>
              </a:ext>
            </a:extLst>
          </p:cNvPr>
          <p:cNvSpPr>
            <a:spLocks noGrp="1"/>
          </p:cNvSpPr>
          <p:nvPr>
            <p:ph type="title"/>
          </p:nvPr>
        </p:nvSpPr>
        <p:spPr/>
        <p:txBody>
          <a:bodyPr>
            <a:normAutofit fontScale="90000"/>
          </a:bodyPr>
          <a:lstStyle/>
          <a:p>
            <a:r>
              <a:rPr lang="en-US" dirty="0"/>
              <a:t>Processes (3 of 3)</a:t>
            </a:r>
          </a:p>
        </p:txBody>
      </p:sp>
      <p:sp>
        <p:nvSpPr>
          <p:cNvPr id="3" name="Text Placeholder 2">
            <a:extLst>
              <a:ext uri="{FF2B5EF4-FFF2-40B4-BE49-F238E27FC236}">
                <a16:creationId xmlns:a16="http://schemas.microsoft.com/office/drawing/2014/main" id="{00991520-AD0F-4CDC-BB0F-86B6EFE7D336}"/>
              </a:ext>
            </a:extLst>
          </p:cNvPr>
          <p:cNvSpPr>
            <a:spLocks noGrp="1"/>
          </p:cNvSpPr>
          <p:nvPr>
            <p:ph type="body" idx="1"/>
          </p:nvPr>
        </p:nvSpPr>
        <p:spPr>
          <a:xfrm>
            <a:off x="612648" y="1200150"/>
            <a:ext cx="7388352" cy="3394710"/>
          </a:xfrm>
        </p:spPr>
        <p:txBody>
          <a:bodyPr>
            <a:normAutofit/>
          </a:bodyPr>
          <a:lstStyle/>
          <a:p>
            <a:pPr lvl="0"/>
            <a:r>
              <a:rPr lang="en-US" dirty="0"/>
              <a:t>Examples of computer processes or operations:</a:t>
            </a:r>
          </a:p>
          <a:p>
            <a:pPr lvl="1"/>
            <a:r>
              <a:rPr lang="en-US" dirty="0"/>
              <a:t>Performing calculations</a:t>
            </a:r>
          </a:p>
          <a:p>
            <a:pPr lvl="1"/>
            <a:r>
              <a:rPr lang="en-US" dirty="0"/>
              <a:t>Logical decision making</a:t>
            </a:r>
          </a:p>
          <a:p>
            <a:pPr lvl="1"/>
            <a:r>
              <a:rPr lang="en-US" dirty="0"/>
              <a:t>Outputting data</a:t>
            </a:r>
          </a:p>
          <a:p>
            <a:pPr lvl="1"/>
            <a:r>
              <a:rPr lang="en-US" dirty="0"/>
              <a:t>Manipulating data</a:t>
            </a:r>
          </a:p>
          <a:p>
            <a:pPr lvl="1"/>
            <a:r>
              <a:rPr lang="en-US" dirty="0"/>
              <a:t>Communicating with others computer</a:t>
            </a:r>
          </a:p>
        </p:txBody>
      </p:sp>
      <p:sp>
        <p:nvSpPr>
          <p:cNvPr id="5" name="Slide Number Placeholder 4">
            <a:extLst>
              <a:ext uri="{FF2B5EF4-FFF2-40B4-BE49-F238E27FC236}">
                <a16:creationId xmlns:a16="http://schemas.microsoft.com/office/drawing/2014/main" id="{62F1004A-CBEC-4EA5-A34D-AE56125BBA9B}"/>
              </a:ext>
            </a:extLst>
          </p:cNvPr>
          <p:cNvSpPr>
            <a:spLocks noGrp="1"/>
          </p:cNvSpPr>
          <p:nvPr>
            <p:ph type="sldNum" sz="quarter" idx="12"/>
          </p:nvPr>
        </p:nvSpPr>
        <p:spPr/>
        <p:txBody>
          <a:bodyPr>
            <a:normAutofit fontScale="47500" lnSpcReduction="20000"/>
          </a:bodyPr>
          <a:lstStyle/>
          <a:p>
            <a:fld id="{CA994560-7801-4A2D-A8EF-41E342B56C51}" type="slidenum">
              <a:rPr lang="en-US" smtClean="0"/>
              <a:t>24</a:t>
            </a:fld>
            <a:endParaRPr lang="en-US"/>
          </a:p>
        </p:txBody>
      </p:sp>
    </p:spTree>
    <p:extLst>
      <p:ext uri="{BB962C8B-B14F-4D97-AF65-F5344CB8AC3E}">
        <p14:creationId xmlns:p14="http://schemas.microsoft.com/office/powerpoint/2010/main" val="3282731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FBAA-1136-4E91-8A4E-F08F07C126EE}"/>
              </a:ext>
            </a:extLst>
          </p:cNvPr>
          <p:cNvSpPr>
            <a:spLocks noGrp="1"/>
          </p:cNvSpPr>
          <p:nvPr>
            <p:ph type="title"/>
          </p:nvPr>
        </p:nvSpPr>
        <p:spPr/>
        <p:txBody>
          <a:bodyPr>
            <a:normAutofit fontScale="90000"/>
          </a:bodyPr>
          <a:lstStyle/>
          <a:p>
            <a:r>
              <a:rPr lang="en-US" dirty="0"/>
              <a:t>Characteristics of Computers</a:t>
            </a:r>
          </a:p>
        </p:txBody>
      </p:sp>
      <p:sp>
        <p:nvSpPr>
          <p:cNvPr id="3" name="Text Placeholder 2">
            <a:extLst>
              <a:ext uri="{FF2B5EF4-FFF2-40B4-BE49-F238E27FC236}">
                <a16:creationId xmlns:a16="http://schemas.microsoft.com/office/drawing/2014/main" id="{2FFF333E-DB88-42E6-B592-4608EF35CEFB}"/>
              </a:ext>
            </a:extLst>
          </p:cNvPr>
          <p:cNvSpPr>
            <a:spLocks noGrp="1"/>
          </p:cNvSpPr>
          <p:nvPr>
            <p:ph sz="half" idx="1"/>
          </p:nvPr>
        </p:nvSpPr>
        <p:spPr/>
        <p:txBody>
          <a:bodyPr>
            <a:normAutofit/>
          </a:bodyPr>
          <a:lstStyle/>
          <a:p>
            <a:pPr lvl="0"/>
            <a:r>
              <a:rPr lang="en-US" dirty="0"/>
              <a:t>Speed</a:t>
            </a:r>
          </a:p>
          <a:p>
            <a:r>
              <a:rPr lang="en-US" dirty="0"/>
              <a:t>Mathematical and logical operations</a:t>
            </a:r>
          </a:p>
          <a:p>
            <a:r>
              <a:rPr lang="en-US" dirty="0"/>
              <a:t>Accuracy</a:t>
            </a:r>
          </a:p>
          <a:p>
            <a:pPr lvl="0"/>
            <a:r>
              <a:rPr lang="en-US" dirty="0"/>
              <a:t>Reliability (consistent)</a:t>
            </a:r>
          </a:p>
          <a:p>
            <a:pPr lvl="0"/>
            <a:r>
              <a:rPr lang="en-US" dirty="0"/>
              <a:t>Storage</a:t>
            </a:r>
          </a:p>
        </p:txBody>
      </p:sp>
      <p:sp>
        <p:nvSpPr>
          <p:cNvPr id="4" name="Content Placeholder 3">
            <a:extLst>
              <a:ext uri="{FF2B5EF4-FFF2-40B4-BE49-F238E27FC236}">
                <a16:creationId xmlns:a16="http://schemas.microsoft.com/office/drawing/2014/main" id="{75052FB0-B89A-4F2F-BAE5-F1D39CC76EFC}"/>
              </a:ext>
            </a:extLst>
          </p:cNvPr>
          <p:cNvSpPr>
            <a:spLocks noGrp="1"/>
          </p:cNvSpPr>
          <p:nvPr>
            <p:ph sz="half" idx="2"/>
          </p:nvPr>
        </p:nvSpPr>
        <p:spPr/>
        <p:txBody>
          <a:bodyPr/>
          <a:lstStyle/>
          <a:p>
            <a:pPr lvl="0"/>
            <a:r>
              <a:rPr lang="en-US" dirty="0"/>
              <a:t>Retrieving data and programs</a:t>
            </a:r>
          </a:p>
          <a:p>
            <a:pPr lvl="0"/>
            <a:r>
              <a:rPr lang="en-US" dirty="0"/>
              <a:t>Automation</a:t>
            </a:r>
          </a:p>
          <a:p>
            <a:pPr lvl="0"/>
            <a:r>
              <a:rPr lang="en-US" dirty="0"/>
              <a:t>Versatility (Flexible)</a:t>
            </a:r>
          </a:p>
          <a:p>
            <a:pPr lvl="0"/>
            <a:r>
              <a:rPr lang="en-US" dirty="0"/>
              <a:t>Consistency</a:t>
            </a:r>
          </a:p>
          <a:p>
            <a:pPr lvl="0"/>
            <a:r>
              <a:rPr lang="en-US" dirty="0"/>
              <a:t>Communications</a:t>
            </a:r>
          </a:p>
          <a:p>
            <a:endParaRPr lang="en-US" dirty="0"/>
          </a:p>
        </p:txBody>
      </p:sp>
      <p:sp>
        <p:nvSpPr>
          <p:cNvPr id="5" name="Slide Number Placeholder 4">
            <a:extLst>
              <a:ext uri="{FF2B5EF4-FFF2-40B4-BE49-F238E27FC236}">
                <a16:creationId xmlns:a16="http://schemas.microsoft.com/office/drawing/2014/main" id="{84DD6F99-0219-4353-ABD6-B896957883A9}"/>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25</a:t>
            </a:fld>
            <a:endParaRPr lang="en-US"/>
          </a:p>
        </p:txBody>
      </p:sp>
    </p:spTree>
    <p:extLst>
      <p:ext uri="{BB962C8B-B14F-4D97-AF65-F5344CB8AC3E}">
        <p14:creationId xmlns:p14="http://schemas.microsoft.com/office/powerpoint/2010/main" val="3760198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FBAA-1136-4E91-8A4E-F08F07C126EE}"/>
              </a:ext>
            </a:extLst>
          </p:cNvPr>
          <p:cNvSpPr>
            <a:spLocks noGrp="1"/>
          </p:cNvSpPr>
          <p:nvPr>
            <p:ph type="title"/>
          </p:nvPr>
        </p:nvSpPr>
        <p:spPr/>
        <p:txBody>
          <a:bodyPr>
            <a:normAutofit fontScale="90000"/>
          </a:bodyPr>
          <a:lstStyle/>
          <a:p>
            <a:r>
              <a:rPr lang="en-US" dirty="0"/>
              <a:t>Applications of Computers</a:t>
            </a:r>
          </a:p>
        </p:txBody>
      </p:sp>
      <p:sp>
        <p:nvSpPr>
          <p:cNvPr id="3" name="Text Placeholder 2">
            <a:extLst>
              <a:ext uri="{FF2B5EF4-FFF2-40B4-BE49-F238E27FC236}">
                <a16:creationId xmlns:a16="http://schemas.microsoft.com/office/drawing/2014/main" id="{2FFF333E-DB88-42E6-B592-4608EF35CEFB}"/>
              </a:ext>
            </a:extLst>
          </p:cNvPr>
          <p:cNvSpPr>
            <a:spLocks noGrp="1"/>
          </p:cNvSpPr>
          <p:nvPr>
            <p:ph sz="half" idx="1"/>
          </p:nvPr>
        </p:nvSpPr>
        <p:spPr/>
        <p:txBody>
          <a:bodyPr>
            <a:normAutofit/>
          </a:bodyPr>
          <a:lstStyle/>
          <a:p>
            <a:pPr lvl="0"/>
            <a:r>
              <a:rPr lang="en-US" dirty="0"/>
              <a:t>Science research</a:t>
            </a:r>
          </a:p>
          <a:p>
            <a:pPr lvl="0"/>
            <a:r>
              <a:rPr lang="en-US" dirty="0"/>
              <a:t>Education</a:t>
            </a:r>
          </a:p>
          <a:p>
            <a:pPr lvl="0"/>
            <a:r>
              <a:rPr lang="en-US" dirty="0"/>
              <a:t>Business applications</a:t>
            </a:r>
          </a:p>
          <a:p>
            <a:pPr lvl="0"/>
            <a:r>
              <a:rPr lang="en-US" dirty="0"/>
              <a:t>Banking</a:t>
            </a:r>
          </a:p>
          <a:p>
            <a:pPr lvl="0"/>
            <a:r>
              <a:rPr lang="en-US" dirty="0"/>
              <a:t>Office automation</a:t>
            </a:r>
          </a:p>
          <a:p>
            <a:pPr lvl="0"/>
            <a:r>
              <a:rPr lang="en-US" dirty="0"/>
              <a:t>Desktop publishing</a:t>
            </a:r>
          </a:p>
          <a:p>
            <a:pPr lvl="0"/>
            <a:endParaRPr lang="en-US" dirty="0"/>
          </a:p>
        </p:txBody>
      </p:sp>
      <p:sp>
        <p:nvSpPr>
          <p:cNvPr id="4" name="Content Placeholder 3">
            <a:extLst>
              <a:ext uri="{FF2B5EF4-FFF2-40B4-BE49-F238E27FC236}">
                <a16:creationId xmlns:a16="http://schemas.microsoft.com/office/drawing/2014/main" id="{75052FB0-B89A-4F2F-BAE5-F1D39CC76EFC}"/>
              </a:ext>
            </a:extLst>
          </p:cNvPr>
          <p:cNvSpPr>
            <a:spLocks noGrp="1"/>
          </p:cNvSpPr>
          <p:nvPr>
            <p:ph sz="half" idx="2"/>
          </p:nvPr>
        </p:nvSpPr>
        <p:spPr/>
        <p:txBody>
          <a:bodyPr/>
          <a:lstStyle/>
          <a:p>
            <a:pPr lvl="0"/>
            <a:r>
              <a:rPr lang="en-US" dirty="0"/>
              <a:t>Management support</a:t>
            </a:r>
          </a:p>
          <a:p>
            <a:pPr lvl="0"/>
            <a:r>
              <a:rPr lang="en-US" dirty="0"/>
              <a:t>Engineering designing</a:t>
            </a:r>
          </a:p>
          <a:p>
            <a:pPr lvl="0"/>
            <a:r>
              <a:rPr lang="en-US" dirty="0"/>
              <a:t>Road traffic control</a:t>
            </a:r>
          </a:p>
          <a:p>
            <a:pPr lvl="0"/>
            <a:r>
              <a:rPr lang="en-US" dirty="0"/>
              <a:t>Railway</a:t>
            </a:r>
          </a:p>
          <a:p>
            <a:pPr lvl="0"/>
            <a:r>
              <a:rPr lang="en-US" dirty="0"/>
              <a:t>Medicine</a:t>
            </a:r>
          </a:p>
          <a:p>
            <a:pPr lvl="0"/>
            <a:r>
              <a:rPr lang="en-US" dirty="0"/>
              <a:t>Information services</a:t>
            </a:r>
          </a:p>
          <a:p>
            <a:endParaRPr lang="en-US" dirty="0"/>
          </a:p>
        </p:txBody>
      </p:sp>
      <p:sp>
        <p:nvSpPr>
          <p:cNvPr id="5" name="Slide Number Placeholder 4">
            <a:extLst>
              <a:ext uri="{FF2B5EF4-FFF2-40B4-BE49-F238E27FC236}">
                <a16:creationId xmlns:a16="http://schemas.microsoft.com/office/drawing/2014/main" id="{03618F3C-84B7-481D-A92C-1E1CB16FE17D}"/>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26</a:t>
            </a:fld>
            <a:endParaRPr lang="en-US"/>
          </a:p>
        </p:txBody>
      </p:sp>
    </p:spTree>
    <p:extLst>
      <p:ext uri="{BB962C8B-B14F-4D97-AF65-F5344CB8AC3E}">
        <p14:creationId xmlns:p14="http://schemas.microsoft.com/office/powerpoint/2010/main" val="2869094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14A8-D4E5-4AB8-BFE0-2FD52B4463A1}"/>
              </a:ext>
            </a:extLst>
          </p:cNvPr>
          <p:cNvSpPr>
            <a:spLocks noGrp="1"/>
          </p:cNvSpPr>
          <p:nvPr>
            <p:ph type="title"/>
          </p:nvPr>
        </p:nvSpPr>
        <p:spPr/>
        <p:txBody>
          <a:bodyPr>
            <a:normAutofit fontScale="90000"/>
          </a:bodyPr>
          <a:lstStyle/>
          <a:p>
            <a:r>
              <a:rPr lang="en-US" dirty="0"/>
              <a:t>The Internet</a:t>
            </a:r>
          </a:p>
        </p:txBody>
      </p:sp>
      <p:sp>
        <p:nvSpPr>
          <p:cNvPr id="3" name="Text Placeholder 2">
            <a:extLst>
              <a:ext uri="{FF2B5EF4-FFF2-40B4-BE49-F238E27FC236}">
                <a16:creationId xmlns:a16="http://schemas.microsoft.com/office/drawing/2014/main" id="{486A16D9-8729-4EF2-BF07-7417E22FE446}"/>
              </a:ext>
            </a:extLst>
          </p:cNvPr>
          <p:cNvSpPr>
            <a:spLocks noGrp="1"/>
          </p:cNvSpPr>
          <p:nvPr>
            <p:ph sz="quarter" idx="1"/>
          </p:nvPr>
        </p:nvSpPr>
        <p:spPr/>
        <p:txBody>
          <a:bodyPr>
            <a:normAutofit fontScale="92500" lnSpcReduction="10000"/>
          </a:bodyPr>
          <a:lstStyle/>
          <a:p>
            <a:pPr marL="0" indent="0">
              <a:buNone/>
            </a:pPr>
            <a:r>
              <a:rPr lang="en-US" dirty="0"/>
              <a:t>Definition: The internet is a </a:t>
            </a:r>
            <a:r>
              <a:rPr lang="en-US" b="1" dirty="0"/>
              <a:t>global</a:t>
            </a:r>
            <a:r>
              <a:rPr lang="en-US" dirty="0"/>
              <a:t> computer </a:t>
            </a:r>
            <a:r>
              <a:rPr lang="en-US" b="1" dirty="0"/>
              <a:t>network</a:t>
            </a:r>
            <a:r>
              <a:rPr lang="en-US" dirty="0"/>
              <a:t> providing a variety of </a:t>
            </a:r>
            <a:r>
              <a:rPr lang="en-US" b="1" dirty="0"/>
              <a:t>information</a:t>
            </a:r>
            <a:r>
              <a:rPr lang="en-US" dirty="0"/>
              <a:t> and </a:t>
            </a:r>
            <a:r>
              <a:rPr lang="en-US" b="1" dirty="0"/>
              <a:t>communication</a:t>
            </a:r>
            <a:r>
              <a:rPr lang="en-US" dirty="0"/>
              <a:t> facilities, consisting of interconnected networks using </a:t>
            </a:r>
            <a:r>
              <a:rPr lang="en-US" b="1" dirty="0"/>
              <a:t>standardized</a:t>
            </a:r>
            <a:r>
              <a:rPr lang="en-US" dirty="0"/>
              <a:t> communication protocols.</a:t>
            </a:r>
          </a:p>
          <a:p>
            <a:pPr lvl="0"/>
            <a:r>
              <a:rPr lang="en-US" dirty="0"/>
              <a:t>A "network of networks" that consists of millions of networks that connect our world</a:t>
            </a:r>
          </a:p>
          <a:p>
            <a:pPr lvl="0"/>
            <a:r>
              <a:rPr lang="en-US" dirty="0"/>
              <a:t>A globally connected network </a:t>
            </a:r>
            <a:br>
              <a:rPr lang="en-US" dirty="0"/>
            </a:br>
            <a:r>
              <a:rPr lang="en-US" dirty="0"/>
              <a:t>through LANs or WANs</a:t>
            </a:r>
          </a:p>
          <a:p>
            <a:pPr marL="0" lvl="0" indent="0">
              <a:buNone/>
            </a:pPr>
            <a:endParaRPr lang="en-US" dirty="0"/>
          </a:p>
        </p:txBody>
      </p:sp>
      <p:pic>
        <p:nvPicPr>
          <p:cNvPr id="4" name="Picture 2" descr="The Internet">
            <a:extLst>
              <a:ext uri="{FF2B5EF4-FFF2-40B4-BE49-F238E27FC236}">
                <a16:creationId xmlns:a16="http://schemas.microsoft.com/office/drawing/2014/main" id="{70466958-9AA0-421F-A159-36CBDDE811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67400" y="3257550"/>
            <a:ext cx="2971800" cy="145428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8B743FB-EA62-4E33-8D31-F5F08F313A99}"/>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27</a:t>
            </a:fld>
            <a:endParaRPr lang="en-US" dirty="0">
              <a:solidFill>
                <a:srgbClr val="FFFFFF"/>
              </a:solidFill>
            </a:endParaRPr>
          </a:p>
        </p:txBody>
      </p:sp>
    </p:spTree>
    <p:extLst>
      <p:ext uri="{BB962C8B-B14F-4D97-AF65-F5344CB8AC3E}">
        <p14:creationId xmlns:p14="http://schemas.microsoft.com/office/powerpoint/2010/main" val="3839642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14A8-D4E5-4AB8-BFE0-2FD52B4463A1}"/>
              </a:ext>
            </a:extLst>
          </p:cNvPr>
          <p:cNvSpPr>
            <a:spLocks noGrp="1"/>
          </p:cNvSpPr>
          <p:nvPr>
            <p:ph type="title"/>
          </p:nvPr>
        </p:nvSpPr>
        <p:spPr/>
        <p:txBody>
          <a:bodyPr>
            <a:normAutofit fontScale="90000"/>
          </a:bodyPr>
          <a:lstStyle/>
          <a:p>
            <a:r>
              <a:rPr lang="en-US" dirty="0"/>
              <a:t>The Internet</a:t>
            </a:r>
          </a:p>
        </p:txBody>
      </p:sp>
      <p:sp>
        <p:nvSpPr>
          <p:cNvPr id="3" name="Text Placeholder 2">
            <a:extLst>
              <a:ext uri="{FF2B5EF4-FFF2-40B4-BE49-F238E27FC236}">
                <a16:creationId xmlns:a16="http://schemas.microsoft.com/office/drawing/2014/main" id="{486A16D9-8729-4EF2-BF07-7417E22FE446}"/>
              </a:ext>
            </a:extLst>
          </p:cNvPr>
          <p:cNvSpPr>
            <a:spLocks noGrp="1"/>
          </p:cNvSpPr>
          <p:nvPr>
            <p:ph sz="quarter" idx="1"/>
          </p:nvPr>
        </p:nvSpPr>
        <p:spPr>
          <a:xfrm>
            <a:off x="609600" y="1192175"/>
            <a:ext cx="5334000" cy="3429000"/>
          </a:xfrm>
        </p:spPr>
        <p:txBody>
          <a:bodyPr>
            <a:normAutofit/>
          </a:bodyPr>
          <a:lstStyle/>
          <a:p>
            <a:pPr lvl="0"/>
            <a:r>
              <a:rPr lang="en-US" dirty="0"/>
              <a:t>Provides the transportation of the network services </a:t>
            </a:r>
            <a:br>
              <a:rPr lang="en-US" dirty="0"/>
            </a:br>
            <a:r>
              <a:rPr lang="en-US" dirty="0"/>
              <a:t>using protocols</a:t>
            </a:r>
          </a:p>
          <a:p>
            <a:pPr lvl="0"/>
            <a:r>
              <a:rPr lang="en-US" dirty="0"/>
              <a:t>Similar concept of </a:t>
            </a:r>
            <a:br>
              <a:rPr lang="en-US" dirty="0"/>
            </a:br>
            <a:r>
              <a:rPr lang="en-US" dirty="0"/>
              <a:t>the transportation </a:t>
            </a:r>
            <a:br>
              <a:rPr lang="en-US" dirty="0"/>
            </a:br>
            <a:r>
              <a:rPr lang="en-US" dirty="0"/>
              <a:t>infrastructure</a:t>
            </a:r>
          </a:p>
        </p:txBody>
      </p:sp>
      <p:pic>
        <p:nvPicPr>
          <p:cNvPr id="6" name="Picture 2" descr="Related image">
            <a:extLst>
              <a:ext uri="{FF2B5EF4-FFF2-40B4-BE49-F238E27FC236}">
                <a16:creationId xmlns:a16="http://schemas.microsoft.com/office/drawing/2014/main" id="{E1F45F96-7564-4BD6-A24E-3B9CEC3CB8FA}"/>
              </a:ext>
            </a:extLst>
          </p:cNvPr>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1885950"/>
            <a:ext cx="4114800" cy="251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Slide Number Placeholder 3">
            <a:extLst>
              <a:ext uri="{FF2B5EF4-FFF2-40B4-BE49-F238E27FC236}">
                <a16:creationId xmlns:a16="http://schemas.microsoft.com/office/drawing/2014/main" id="{F36FA917-19A6-440F-B6A3-4DC2B682B7C2}"/>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28</a:t>
            </a:fld>
            <a:endParaRPr lang="en-US"/>
          </a:p>
        </p:txBody>
      </p:sp>
    </p:spTree>
    <p:extLst>
      <p:ext uri="{BB962C8B-B14F-4D97-AF65-F5344CB8AC3E}">
        <p14:creationId xmlns:p14="http://schemas.microsoft.com/office/powerpoint/2010/main" val="2004109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14A8-D4E5-4AB8-BFE0-2FD52B4463A1}"/>
              </a:ext>
            </a:extLst>
          </p:cNvPr>
          <p:cNvSpPr>
            <a:spLocks noGrp="1"/>
          </p:cNvSpPr>
          <p:nvPr>
            <p:ph type="title"/>
          </p:nvPr>
        </p:nvSpPr>
        <p:spPr/>
        <p:txBody>
          <a:bodyPr>
            <a:normAutofit fontScale="90000"/>
          </a:bodyPr>
          <a:lstStyle/>
          <a:p>
            <a:pPr lvl="0"/>
            <a:r>
              <a:rPr lang="en-US" dirty="0"/>
              <a:t>Internet Protocol Examples</a:t>
            </a:r>
          </a:p>
        </p:txBody>
      </p:sp>
      <p:sp>
        <p:nvSpPr>
          <p:cNvPr id="3" name="Text Placeholder 2">
            <a:extLst>
              <a:ext uri="{FF2B5EF4-FFF2-40B4-BE49-F238E27FC236}">
                <a16:creationId xmlns:a16="http://schemas.microsoft.com/office/drawing/2014/main" id="{486A16D9-8729-4EF2-BF07-7417E22FE446}"/>
              </a:ext>
            </a:extLst>
          </p:cNvPr>
          <p:cNvSpPr>
            <a:spLocks noGrp="1"/>
          </p:cNvSpPr>
          <p:nvPr>
            <p:ph sz="quarter" idx="1"/>
          </p:nvPr>
        </p:nvSpPr>
        <p:spPr>
          <a:xfrm>
            <a:off x="609600" y="1192175"/>
            <a:ext cx="7467600" cy="3429000"/>
          </a:xfrm>
        </p:spPr>
        <p:txBody>
          <a:bodyPr>
            <a:normAutofit/>
          </a:bodyPr>
          <a:lstStyle/>
          <a:p>
            <a:r>
              <a:rPr lang="en-US" dirty="0"/>
              <a:t>The world wide web </a:t>
            </a:r>
          </a:p>
          <a:p>
            <a:pPr lvl="1"/>
            <a:r>
              <a:rPr lang="en-US" dirty="0"/>
              <a:t>web data through HTTP</a:t>
            </a:r>
          </a:p>
          <a:p>
            <a:r>
              <a:rPr lang="en-US" dirty="0"/>
              <a:t>Communication</a:t>
            </a:r>
          </a:p>
          <a:p>
            <a:pPr lvl="1"/>
            <a:r>
              <a:rPr lang="en-US" dirty="0"/>
              <a:t>Email, VoIP, IM</a:t>
            </a:r>
          </a:p>
          <a:p>
            <a:r>
              <a:rPr lang="en-US" dirty="0"/>
              <a:t>Data transfer</a:t>
            </a:r>
          </a:p>
          <a:p>
            <a:pPr lvl="1"/>
            <a:r>
              <a:rPr lang="en-US" dirty="0"/>
              <a:t>FTP, streaming media, webcams, peer-to-peer</a:t>
            </a:r>
          </a:p>
        </p:txBody>
      </p:sp>
      <p:pic>
        <p:nvPicPr>
          <p:cNvPr id="8" name="Picture 4" descr="Figure 2. Protocols in relation to the Internet layering scheme.">
            <a:extLst>
              <a:ext uri="{FF2B5EF4-FFF2-40B4-BE49-F238E27FC236}">
                <a16:creationId xmlns:a16="http://schemas.microsoft.com/office/drawing/2014/main" id="{49FFDE36-AE24-4121-AC06-F60C57E69D73}"/>
              </a:ext>
            </a:extLst>
          </p:cNvPr>
          <p:cNvPicPr>
            <a:picLocks noGrp="1" noChangeAspect="1" noChangeArrowheads="1"/>
          </p:cNvPicPr>
          <p:nvPr>
            <p:ph sz="quarter" idx="2"/>
          </p:nvPr>
        </p:nvPicPr>
        <p:blipFill rotWithShape="1">
          <a:blip r:embed="rId3">
            <a:extLst>
              <a:ext uri="{28A0092B-C50C-407E-A947-70E740481C1C}">
                <a14:useLocalDpi xmlns:a14="http://schemas.microsoft.com/office/drawing/2010/main" val="0"/>
              </a:ext>
            </a:extLst>
          </a:blip>
          <a:srcRect l="2003" t="3590" r="3827" b="4495"/>
          <a:stretch/>
        </p:blipFill>
        <p:spPr bwMode="auto">
          <a:xfrm>
            <a:off x="4572000" y="1276350"/>
            <a:ext cx="4152900" cy="2385714"/>
          </a:xfrm>
          <a:prstGeom prst="rect">
            <a:avLst/>
          </a:prstGeom>
          <a:noFill/>
          <a:ln>
            <a:solidFill>
              <a:schemeClr val="accent2"/>
            </a:solidFill>
          </a:ln>
          <a:effectLst>
            <a:outerShdw blurRad="50800" dist="50800" dir="5400000" algn="ctr" rotWithShape="0">
              <a:schemeClr val="bg1">
                <a:lumMod val="85000"/>
              </a:scheme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249D64D-D0CD-40F3-90E9-6990CA4C20F7}"/>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29</a:t>
            </a:fld>
            <a:endParaRPr lang="en-US"/>
          </a:p>
        </p:txBody>
      </p:sp>
    </p:spTree>
    <p:extLst>
      <p:ext uri="{BB962C8B-B14F-4D97-AF65-F5344CB8AC3E}">
        <p14:creationId xmlns:p14="http://schemas.microsoft.com/office/powerpoint/2010/main" val="107363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p>
            <a:r>
              <a:rPr lang="en-US" dirty="0"/>
              <a:t>Brief History of the Internet</a:t>
            </a:r>
          </a:p>
        </p:txBody>
      </p:sp>
      <p:sp>
        <p:nvSpPr>
          <p:cNvPr id="3" name="Rectangle 2"/>
          <p:cNvSpPr>
            <a:spLocks noGrp="1"/>
          </p:cNvSpPr>
          <p:nvPr>
            <p:ph sz="quarter" idx="1"/>
          </p:nvPr>
        </p:nvSpPr>
        <p:spPr>
          <a:xfrm>
            <a:off x="612648" y="1200150"/>
            <a:ext cx="8153400" cy="3371850"/>
          </a:xfrm>
        </p:spPr>
        <p:txBody>
          <a:bodyPr>
            <a:normAutofit fontScale="92500" lnSpcReduction="20000"/>
          </a:bodyPr>
          <a:lstStyle/>
          <a:p>
            <a:r>
              <a:rPr lang="en-US" dirty="0"/>
              <a:t>Began as a US Department of Defense network called ARPANET (1960s-70s)</a:t>
            </a:r>
          </a:p>
          <a:p>
            <a:r>
              <a:rPr lang="en-US" dirty="0"/>
              <a:t>Initial services: electronic mail, file transfer</a:t>
            </a:r>
          </a:p>
          <a:p>
            <a:r>
              <a:rPr lang="en-US" dirty="0"/>
              <a:t>Opened to commercial interests in the late 80s</a:t>
            </a:r>
          </a:p>
          <a:p>
            <a:r>
              <a:rPr lang="en-US" dirty="0"/>
              <a:t>Tim Berners-Lee creates the www in 1989-91</a:t>
            </a:r>
          </a:p>
          <a:p>
            <a:r>
              <a:rPr lang="en-US" dirty="0"/>
              <a:t>Popular web browsers released: </a:t>
            </a:r>
          </a:p>
          <a:p>
            <a:pPr lvl="1"/>
            <a:r>
              <a:rPr lang="en-US" dirty="0"/>
              <a:t>Netscape 1994, IE 1995</a:t>
            </a:r>
          </a:p>
          <a:p>
            <a:r>
              <a:rPr lang="en-US" dirty="0"/>
              <a:t>Amazon.com started in 1995; Google January 1996</a:t>
            </a:r>
          </a:p>
          <a:p>
            <a:endParaRPr lang="en-US" dirty="0"/>
          </a:p>
        </p:txBody>
      </p:sp>
      <p:pic>
        <p:nvPicPr>
          <p:cNvPr id="2050" name="Picture 2" descr="Image result for netscape logo">
            <a:extLst>
              <a:ext uri="{FF2B5EF4-FFF2-40B4-BE49-F238E27FC236}">
                <a16:creationId xmlns:a16="http://schemas.microsoft.com/office/drawing/2014/main" id="{6ACC9243-689C-4FAF-AD33-112302F337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3257550"/>
            <a:ext cx="2326926" cy="6318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arpanet logo">
            <a:extLst>
              <a:ext uri="{FF2B5EF4-FFF2-40B4-BE49-F238E27FC236}">
                <a16:creationId xmlns:a16="http://schemas.microsoft.com/office/drawing/2014/main" id="{5121EE2E-98B5-4F73-8E1E-F368B117A8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9127" y="1504950"/>
            <a:ext cx="1846921" cy="100965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A5B605F-886F-4F91-97E1-ED7D90C7437F}"/>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30</a:t>
            </a:fld>
            <a:endParaRPr lang="en-US" dirty="0">
              <a:solidFill>
                <a:srgbClr val="FFFFFF"/>
              </a:solidFill>
            </a:endParaRPr>
          </a:p>
        </p:txBody>
      </p:sp>
    </p:spTree>
    <p:extLst>
      <p:ext uri="{BB962C8B-B14F-4D97-AF65-F5344CB8AC3E}">
        <p14:creationId xmlns:p14="http://schemas.microsoft.com/office/powerpoint/2010/main" val="1185604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5A4E9-0EA0-4D5A-B122-D559858B7BDF}"/>
              </a:ext>
            </a:extLst>
          </p:cNvPr>
          <p:cNvSpPr>
            <a:spLocks noGrp="1"/>
          </p:cNvSpPr>
          <p:nvPr>
            <p:ph type="title"/>
          </p:nvPr>
        </p:nvSpPr>
        <p:spPr/>
        <p:txBody>
          <a:bodyPr>
            <a:normAutofit fontScale="90000"/>
          </a:bodyPr>
          <a:lstStyle/>
          <a:p>
            <a:r>
              <a:rPr lang="en-US"/>
              <a:t>Uses of  Internet	</a:t>
            </a:r>
          </a:p>
        </p:txBody>
      </p:sp>
      <p:sp>
        <p:nvSpPr>
          <p:cNvPr id="3" name="Text Placeholder 2">
            <a:extLst>
              <a:ext uri="{FF2B5EF4-FFF2-40B4-BE49-F238E27FC236}">
                <a16:creationId xmlns:a16="http://schemas.microsoft.com/office/drawing/2014/main" id="{DEF78004-7436-442D-8A7B-11D7E92DE695}"/>
              </a:ext>
            </a:extLst>
          </p:cNvPr>
          <p:cNvSpPr>
            <a:spLocks noGrp="1"/>
          </p:cNvSpPr>
          <p:nvPr>
            <p:ph sz="half" idx="1"/>
          </p:nvPr>
        </p:nvSpPr>
        <p:spPr>
          <a:xfrm>
            <a:off x="609600" y="1192175"/>
            <a:ext cx="3886200" cy="3429000"/>
          </a:xfrm>
        </p:spPr>
        <p:txBody>
          <a:bodyPr>
            <a:normAutofit fontScale="77500" lnSpcReduction="20000"/>
          </a:bodyPr>
          <a:lstStyle/>
          <a:p>
            <a:pPr lvl="0"/>
            <a:r>
              <a:rPr lang="en-US" dirty="0"/>
              <a:t>Searching</a:t>
            </a:r>
          </a:p>
          <a:p>
            <a:pPr lvl="0"/>
            <a:r>
              <a:rPr lang="en-US" dirty="0"/>
              <a:t>E-mail service</a:t>
            </a:r>
          </a:p>
          <a:p>
            <a:pPr lvl="0"/>
            <a:r>
              <a:rPr lang="en-US" dirty="0"/>
              <a:t>Commercial services</a:t>
            </a:r>
          </a:p>
          <a:p>
            <a:pPr lvl="0"/>
            <a:r>
              <a:rPr lang="en-US" dirty="0"/>
              <a:t>Electronic books and publication</a:t>
            </a:r>
          </a:p>
          <a:p>
            <a:pPr lvl="0"/>
            <a:r>
              <a:rPr lang="en-US" dirty="0"/>
              <a:t>Video conferencing</a:t>
            </a:r>
          </a:p>
          <a:p>
            <a:pPr lvl="0"/>
            <a:r>
              <a:rPr lang="en-US" dirty="0"/>
              <a:t>Sharing data and results quickly</a:t>
            </a:r>
          </a:p>
          <a:p>
            <a:pPr lvl="0"/>
            <a:r>
              <a:rPr lang="en-US" dirty="0"/>
              <a:t>Retrieving files and applications</a:t>
            </a:r>
          </a:p>
        </p:txBody>
      </p:sp>
      <p:sp>
        <p:nvSpPr>
          <p:cNvPr id="4" name="Content Placeholder 3">
            <a:extLst>
              <a:ext uri="{FF2B5EF4-FFF2-40B4-BE49-F238E27FC236}">
                <a16:creationId xmlns:a16="http://schemas.microsoft.com/office/drawing/2014/main" id="{A69F4A25-A449-4633-A2B1-985615043656}"/>
              </a:ext>
            </a:extLst>
          </p:cNvPr>
          <p:cNvSpPr>
            <a:spLocks noGrp="1"/>
          </p:cNvSpPr>
          <p:nvPr>
            <p:ph sz="half" idx="2"/>
          </p:nvPr>
        </p:nvSpPr>
        <p:spPr>
          <a:xfrm>
            <a:off x="4572000" y="1192175"/>
            <a:ext cx="4159101" cy="3429000"/>
          </a:xfrm>
        </p:spPr>
        <p:txBody>
          <a:bodyPr>
            <a:normAutofit fontScale="77500" lnSpcReduction="20000"/>
          </a:bodyPr>
          <a:lstStyle/>
          <a:p>
            <a:r>
              <a:rPr lang="en-US" dirty="0"/>
              <a:t>Find information tutorials</a:t>
            </a:r>
          </a:p>
          <a:p>
            <a:pPr lvl="0"/>
            <a:r>
              <a:rPr lang="en-US" dirty="0"/>
              <a:t>Newspaper columns</a:t>
            </a:r>
          </a:p>
          <a:p>
            <a:pPr lvl="0"/>
            <a:r>
              <a:rPr lang="en-US" dirty="0"/>
              <a:t>Banking</a:t>
            </a:r>
          </a:p>
          <a:p>
            <a:pPr lvl="0"/>
            <a:r>
              <a:rPr lang="en-US" dirty="0"/>
              <a:t>Downloading/uploading any information</a:t>
            </a:r>
          </a:p>
          <a:p>
            <a:pPr lvl="0"/>
            <a:r>
              <a:rPr lang="en-US" dirty="0"/>
              <a:t>News, sports, stocks, music, etc.</a:t>
            </a:r>
          </a:p>
          <a:p>
            <a:pPr lvl="0"/>
            <a:r>
              <a:rPr lang="en-US" dirty="0"/>
              <a:t>Various fields use the internet, such as education, business, government, etc.</a:t>
            </a:r>
          </a:p>
          <a:p>
            <a:pPr lvl="0"/>
            <a:r>
              <a:rPr lang="en-US" dirty="0"/>
              <a:t>Many more uses…</a:t>
            </a:r>
          </a:p>
          <a:p>
            <a:endParaRPr lang="en-US" dirty="0"/>
          </a:p>
        </p:txBody>
      </p:sp>
      <p:sp>
        <p:nvSpPr>
          <p:cNvPr id="5" name="Slide Number Placeholder 4">
            <a:extLst>
              <a:ext uri="{FF2B5EF4-FFF2-40B4-BE49-F238E27FC236}">
                <a16:creationId xmlns:a16="http://schemas.microsoft.com/office/drawing/2014/main" id="{9412ED44-24B2-4D48-8A3A-7AE8C9F39F46}"/>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31</a:t>
            </a:fld>
            <a:endParaRPr lang="en-US"/>
          </a:p>
        </p:txBody>
      </p:sp>
    </p:spTree>
    <p:extLst>
      <p:ext uri="{BB962C8B-B14F-4D97-AF65-F5344CB8AC3E}">
        <p14:creationId xmlns:p14="http://schemas.microsoft.com/office/powerpoint/2010/main" val="56265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794C6-4FB4-40B7-86B8-6F2D95201618}"/>
              </a:ext>
            </a:extLst>
          </p:cNvPr>
          <p:cNvSpPr>
            <a:spLocks noGrp="1"/>
          </p:cNvSpPr>
          <p:nvPr>
            <p:ph type="title"/>
          </p:nvPr>
        </p:nvSpPr>
        <p:spPr/>
        <p:txBody>
          <a:bodyPr>
            <a:normAutofit fontScale="90000"/>
          </a:bodyPr>
          <a:lstStyle/>
          <a:p>
            <a:r>
              <a:rPr lang="en-US" dirty="0"/>
              <a:t>The World Wide Web</a:t>
            </a:r>
          </a:p>
        </p:txBody>
      </p:sp>
      <p:sp>
        <p:nvSpPr>
          <p:cNvPr id="3" name="Text Placeholder 2">
            <a:extLst>
              <a:ext uri="{FF2B5EF4-FFF2-40B4-BE49-F238E27FC236}">
                <a16:creationId xmlns:a16="http://schemas.microsoft.com/office/drawing/2014/main" id="{341C1BA9-7EB5-4B1F-97CA-5FBA14BC51F1}"/>
              </a:ext>
            </a:extLst>
          </p:cNvPr>
          <p:cNvSpPr>
            <a:spLocks noGrp="1"/>
          </p:cNvSpPr>
          <p:nvPr>
            <p:ph type="body" idx="1"/>
          </p:nvPr>
        </p:nvSpPr>
        <p:spPr>
          <a:xfrm>
            <a:off x="612648" y="1200150"/>
            <a:ext cx="8153400" cy="3394710"/>
          </a:xfrm>
        </p:spPr>
        <p:txBody>
          <a:bodyPr>
            <a:normAutofit/>
          </a:bodyPr>
          <a:lstStyle/>
          <a:p>
            <a:pPr lvl="0"/>
            <a:r>
              <a:rPr lang="en-US" dirty="0"/>
              <a:t>The </a:t>
            </a:r>
            <a:r>
              <a:rPr lang="en-US" b="1" dirty="0"/>
              <a:t>world wide web</a:t>
            </a:r>
            <a:r>
              <a:rPr lang="en-US" dirty="0"/>
              <a:t> (abbreviated </a:t>
            </a:r>
            <a:r>
              <a:rPr lang="en-US" b="1" dirty="0"/>
              <a:t>www</a:t>
            </a:r>
            <a:r>
              <a:rPr lang="en-US" dirty="0"/>
              <a:t> or </a:t>
            </a:r>
            <a:r>
              <a:rPr lang="en-US" b="1" dirty="0"/>
              <a:t>the web</a:t>
            </a:r>
            <a:r>
              <a:rPr lang="en-US" dirty="0"/>
              <a:t>) is a collection of interconnected documents and other resources, linked by hyperlinks and URLs</a:t>
            </a:r>
          </a:p>
          <a:p>
            <a:pPr lvl="0"/>
            <a:r>
              <a:rPr lang="en-US" dirty="0"/>
              <a:t>The www is accessible</a:t>
            </a:r>
            <a:br>
              <a:rPr lang="en-US" dirty="0"/>
            </a:br>
            <a:r>
              <a:rPr lang="en-US" dirty="0"/>
              <a:t>via the internet</a:t>
            </a:r>
          </a:p>
        </p:txBody>
      </p:sp>
      <p:pic>
        <p:nvPicPr>
          <p:cNvPr id="22530" name="Picture 2" descr="Image result for world wide web">
            <a:extLst>
              <a:ext uri="{FF2B5EF4-FFF2-40B4-BE49-F238E27FC236}">
                <a16:creationId xmlns:a16="http://schemas.microsoft.com/office/drawing/2014/main" id="{27F09BEF-7C34-422A-956A-9534929052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1540" y="2800350"/>
            <a:ext cx="4274836" cy="219233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A1C3616-DDA4-4846-8AE6-B0B867EF51E4}"/>
              </a:ext>
            </a:extLst>
          </p:cNvPr>
          <p:cNvSpPr>
            <a:spLocks noGrp="1"/>
          </p:cNvSpPr>
          <p:nvPr>
            <p:ph type="sldNum" sz="quarter" idx="12"/>
          </p:nvPr>
        </p:nvSpPr>
        <p:spPr/>
        <p:txBody>
          <a:bodyPr>
            <a:normAutofit fontScale="47500" lnSpcReduction="20000"/>
          </a:bodyPr>
          <a:lstStyle/>
          <a:p>
            <a:fld id="{CA994560-7801-4A2D-A8EF-41E342B56C51}" type="slidenum">
              <a:rPr lang="en-US" smtClean="0"/>
              <a:t>32</a:t>
            </a:fld>
            <a:endParaRPr lang="en-US"/>
          </a:p>
        </p:txBody>
      </p:sp>
    </p:spTree>
    <p:extLst>
      <p:ext uri="{BB962C8B-B14F-4D97-AF65-F5344CB8AC3E}">
        <p14:creationId xmlns:p14="http://schemas.microsoft.com/office/powerpoint/2010/main" val="2870754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88BD9-BF60-40F6-9628-E57F7E71D903}"/>
              </a:ext>
            </a:extLst>
          </p:cNvPr>
          <p:cNvSpPr>
            <a:spLocks noGrp="1"/>
          </p:cNvSpPr>
          <p:nvPr>
            <p:ph type="title"/>
          </p:nvPr>
        </p:nvSpPr>
        <p:spPr/>
        <p:txBody>
          <a:bodyPr>
            <a:normAutofit fontScale="90000"/>
          </a:bodyPr>
          <a:lstStyle/>
          <a:p>
            <a:r>
              <a:rPr lang="en-US" dirty="0"/>
              <a:t>Telecommunication (1 of 2)</a:t>
            </a:r>
          </a:p>
        </p:txBody>
      </p:sp>
      <p:sp>
        <p:nvSpPr>
          <p:cNvPr id="3" name="Text Placeholder 2">
            <a:extLst>
              <a:ext uri="{FF2B5EF4-FFF2-40B4-BE49-F238E27FC236}">
                <a16:creationId xmlns:a16="http://schemas.microsoft.com/office/drawing/2014/main" id="{9854C2C7-3D44-42BB-B9B8-484922DA9872}"/>
              </a:ext>
            </a:extLst>
          </p:cNvPr>
          <p:cNvSpPr>
            <a:spLocks noGrp="1"/>
          </p:cNvSpPr>
          <p:nvPr>
            <p:ph sz="quarter" idx="1"/>
          </p:nvPr>
        </p:nvSpPr>
        <p:spPr>
          <a:xfrm>
            <a:off x="609600" y="1192175"/>
            <a:ext cx="5105400" cy="3429000"/>
          </a:xfrm>
        </p:spPr>
        <p:txBody>
          <a:bodyPr>
            <a:normAutofit/>
          </a:bodyPr>
          <a:lstStyle/>
          <a:p>
            <a:r>
              <a:rPr lang="en-US" dirty="0"/>
              <a:t>Definition: is the </a:t>
            </a:r>
            <a:r>
              <a:rPr lang="en-US" b="1" dirty="0"/>
              <a:t>exchange</a:t>
            </a:r>
            <a:r>
              <a:rPr lang="en-US" dirty="0"/>
              <a:t> of </a:t>
            </a:r>
            <a:r>
              <a:rPr lang="en-US" b="1" dirty="0"/>
              <a:t>information</a:t>
            </a:r>
            <a:r>
              <a:rPr lang="en-US" dirty="0"/>
              <a:t> over significant </a:t>
            </a:r>
            <a:r>
              <a:rPr lang="en-US" b="1" dirty="0"/>
              <a:t>distances</a:t>
            </a:r>
            <a:r>
              <a:rPr lang="en-US" dirty="0"/>
              <a:t> by </a:t>
            </a:r>
            <a:r>
              <a:rPr lang="en-US" b="1" dirty="0"/>
              <a:t>electronic</a:t>
            </a:r>
            <a:r>
              <a:rPr lang="en-US" dirty="0"/>
              <a:t> means. It refers to all types of voice, data, and video transmission</a:t>
            </a:r>
          </a:p>
          <a:p>
            <a:r>
              <a:rPr lang="en-US" dirty="0"/>
              <a:t>Tele: at a distance</a:t>
            </a:r>
          </a:p>
          <a:p>
            <a:endParaRPr lang="en-US" dirty="0"/>
          </a:p>
        </p:txBody>
      </p:sp>
      <p:pic>
        <p:nvPicPr>
          <p:cNvPr id="7170" name="Picture 2" descr="Related image">
            <a:extLst>
              <a:ext uri="{FF2B5EF4-FFF2-40B4-BE49-F238E27FC236}">
                <a16:creationId xmlns:a16="http://schemas.microsoft.com/office/drawing/2014/main" id="{A3D6C49B-4DC9-458C-8158-785E3A3F1585}"/>
              </a:ext>
            </a:extLst>
          </p:cNvPr>
          <p:cNvPicPr>
            <a:picLocks noGrp="1" noChangeAspect="1" noChangeArrowheads="1"/>
          </p:cNvPicPr>
          <p:nvPr>
            <p:ph sz="quarter" idx="2"/>
          </p:nvPr>
        </p:nvPicPr>
        <p:blipFill rotWithShape="1">
          <a:blip r:embed="rId3" cstate="print">
            <a:extLst>
              <a:ext uri="{28A0092B-C50C-407E-A947-70E740481C1C}">
                <a14:useLocalDpi xmlns:a14="http://schemas.microsoft.com/office/drawing/2010/main" val="0"/>
              </a:ext>
            </a:extLst>
          </a:blip>
          <a:srcRect l="40033"/>
          <a:stretch/>
        </p:blipFill>
        <p:spPr bwMode="auto">
          <a:xfrm>
            <a:off x="6021294" y="1428750"/>
            <a:ext cx="2741706" cy="3048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BCC4668-327B-4386-A127-FC48BF0A2443}"/>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33</a:t>
            </a:fld>
            <a:endParaRPr lang="en-US"/>
          </a:p>
        </p:txBody>
      </p:sp>
    </p:spTree>
    <p:extLst>
      <p:ext uri="{BB962C8B-B14F-4D97-AF65-F5344CB8AC3E}">
        <p14:creationId xmlns:p14="http://schemas.microsoft.com/office/powerpoint/2010/main" val="3348774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43EB994-2C7C-4F73-B8B0-5CBDCA85AC0D}"/>
              </a:ext>
            </a:extLst>
          </p:cNvPr>
          <p:cNvPicPr>
            <a:picLocks noGrp="1" noChangeAspect="1"/>
          </p:cNvPicPr>
          <p:nvPr>
            <p:ph sz="quarter" idx="2"/>
          </p:nvPr>
        </p:nvPicPr>
        <p:blipFill rotWithShape="1">
          <a:blip r:embed="rId3"/>
          <a:srcRect t="10000"/>
          <a:stretch/>
        </p:blipFill>
        <p:spPr>
          <a:xfrm>
            <a:off x="3657599" y="1733550"/>
            <a:ext cx="5105401" cy="2969050"/>
          </a:xfrm>
          <a:prstGeom prst="rect">
            <a:avLst/>
          </a:prstGeom>
        </p:spPr>
      </p:pic>
      <p:sp>
        <p:nvSpPr>
          <p:cNvPr id="2" name="Title 1">
            <a:extLst>
              <a:ext uri="{FF2B5EF4-FFF2-40B4-BE49-F238E27FC236}">
                <a16:creationId xmlns:a16="http://schemas.microsoft.com/office/drawing/2014/main" id="{DBB88BD9-BF60-40F6-9628-E57F7E71D903}"/>
              </a:ext>
            </a:extLst>
          </p:cNvPr>
          <p:cNvSpPr>
            <a:spLocks noGrp="1"/>
          </p:cNvSpPr>
          <p:nvPr>
            <p:ph type="title"/>
          </p:nvPr>
        </p:nvSpPr>
        <p:spPr/>
        <p:txBody>
          <a:bodyPr>
            <a:normAutofit fontScale="90000"/>
          </a:bodyPr>
          <a:lstStyle/>
          <a:p>
            <a:r>
              <a:rPr lang="en-US" dirty="0"/>
              <a:t>Telecommunication (2 of 2)</a:t>
            </a:r>
          </a:p>
        </p:txBody>
      </p:sp>
      <p:sp>
        <p:nvSpPr>
          <p:cNvPr id="3" name="Text Placeholder 2">
            <a:extLst>
              <a:ext uri="{FF2B5EF4-FFF2-40B4-BE49-F238E27FC236}">
                <a16:creationId xmlns:a16="http://schemas.microsoft.com/office/drawing/2014/main" id="{9854C2C7-3D44-42BB-B9B8-484922DA9872}"/>
              </a:ext>
            </a:extLst>
          </p:cNvPr>
          <p:cNvSpPr>
            <a:spLocks noGrp="1"/>
          </p:cNvSpPr>
          <p:nvPr>
            <p:ph sz="quarter" idx="1"/>
          </p:nvPr>
        </p:nvSpPr>
        <p:spPr>
          <a:xfrm>
            <a:off x="609600" y="1192175"/>
            <a:ext cx="7543800" cy="3429000"/>
          </a:xfrm>
        </p:spPr>
        <p:txBody>
          <a:bodyPr>
            <a:normAutofit/>
          </a:bodyPr>
          <a:lstStyle/>
          <a:p>
            <a:r>
              <a:rPr lang="en-US" dirty="0"/>
              <a:t>Transmits data by wire, radio, optical, or other electromagnetic systems</a:t>
            </a:r>
          </a:p>
          <a:p>
            <a:r>
              <a:rPr lang="en-US" dirty="0"/>
              <a:t>May or may not use the </a:t>
            </a:r>
            <a:br>
              <a:rPr lang="en-US" dirty="0"/>
            </a:br>
            <a:r>
              <a:rPr lang="en-US" dirty="0"/>
              <a:t>internet to transmit </a:t>
            </a:r>
            <a:br>
              <a:rPr lang="en-US" dirty="0"/>
            </a:br>
            <a:r>
              <a:rPr lang="en-US" dirty="0"/>
              <a:t>the data</a:t>
            </a:r>
          </a:p>
          <a:p>
            <a:endParaRPr lang="en-US" dirty="0"/>
          </a:p>
        </p:txBody>
      </p:sp>
      <p:sp>
        <p:nvSpPr>
          <p:cNvPr id="4" name="Slide Number Placeholder 3">
            <a:extLst>
              <a:ext uri="{FF2B5EF4-FFF2-40B4-BE49-F238E27FC236}">
                <a16:creationId xmlns:a16="http://schemas.microsoft.com/office/drawing/2014/main" id="{02804FDA-4C90-403D-989C-811C38EB0960}"/>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34</a:t>
            </a:fld>
            <a:endParaRPr lang="en-US"/>
          </a:p>
        </p:txBody>
      </p:sp>
    </p:spTree>
    <p:extLst>
      <p:ext uri="{BB962C8B-B14F-4D97-AF65-F5344CB8AC3E}">
        <p14:creationId xmlns:p14="http://schemas.microsoft.com/office/powerpoint/2010/main" val="2965105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22932-4721-4B16-9422-33DFE89561C4}"/>
              </a:ext>
            </a:extLst>
          </p:cNvPr>
          <p:cNvSpPr>
            <a:spLocks noGrp="1"/>
          </p:cNvSpPr>
          <p:nvPr>
            <p:ph type="title"/>
          </p:nvPr>
        </p:nvSpPr>
        <p:spPr/>
        <p:txBody>
          <a:bodyPr>
            <a:normAutofit fontScale="90000"/>
          </a:bodyPr>
          <a:lstStyle/>
          <a:p>
            <a:r>
              <a:rPr lang="en-US" dirty="0"/>
              <a:t>Evolution of ICT Tools</a:t>
            </a:r>
          </a:p>
        </p:txBody>
      </p:sp>
      <p:sp>
        <p:nvSpPr>
          <p:cNvPr id="3" name="Text Placeholder 2">
            <a:extLst>
              <a:ext uri="{FF2B5EF4-FFF2-40B4-BE49-F238E27FC236}">
                <a16:creationId xmlns:a16="http://schemas.microsoft.com/office/drawing/2014/main" id="{BBCBCFDF-D87D-4B69-BC77-26D09840AFC5}"/>
              </a:ext>
            </a:extLst>
          </p:cNvPr>
          <p:cNvSpPr>
            <a:spLocks noGrp="1"/>
          </p:cNvSpPr>
          <p:nvPr>
            <p:ph type="body" idx="1"/>
          </p:nvPr>
        </p:nvSpPr>
        <p:spPr/>
        <p:txBody>
          <a:bodyPr/>
          <a:lstStyle/>
          <a:p>
            <a:pPr lvl="0"/>
            <a:r>
              <a:rPr lang="en-US" dirty="0"/>
              <a:t>Radio, television, video, DVD, telephone (fixed line &amp; mobile), satellite systems, computers, network hardware, and software</a:t>
            </a:r>
          </a:p>
        </p:txBody>
      </p:sp>
      <p:grpSp>
        <p:nvGrpSpPr>
          <p:cNvPr id="28" name="Group 27">
            <a:extLst>
              <a:ext uri="{FF2B5EF4-FFF2-40B4-BE49-F238E27FC236}">
                <a16:creationId xmlns:a16="http://schemas.microsoft.com/office/drawing/2014/main" id="{3799AD41-9395-4FE1-8023-3187EA0623ED}"/>
              </a:ext>
            </a:extLst>
          </p:cNvPr>
          <p:cNvGrpSpPr/>
          <p:nvPr/>
        </p:nvGrpSpPr>
        <p:grpSpPr>
          <a:xfrm>
            <a:off x="349168" y="3333750"/>
            <a:ext cx="8398592" cy="1096339"/>
            <a:chOff x="762000" y="3333748"/>
            <a:chExt cx="8398592" cy="1096339"/>
          </a:xfrm>
        </p:grpSpPr>
        <p:sp>
          <p:nvSpPr>
            <p:cNvPr id="5" name="AutoShape 3">
              <a:extLst>
                <a:ext uri="{FF2B5EF4-FFF2-40B4-BE49-F238E27FC236}">
                  <a16:creationId xmlns:a16="http://schemas.microsoft.com/office/drawing/2014/main" id="{3A77B0B6-F361-422C-9FDF-C0DBB140B4B2}"/>
                </a:ext>
              </a:extLst>
            </p:cNvPr>
            <p:cNvSpPr>
              <a:spLocks noChangeArrowheads="1"/>
            </p:cNvSpPr>
            <p:nvPr/>
          </p:nvSpPr>
          <p:spPr bwMode="auto">
            <a:xfrm>
              <a:off x="762000" y="3333748"/>
              <a:ext cx="890152" cy="1096336"/>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1050" b="1" dirty="0"/>
                <a:t>Chalk and </a:t>
              </a:r>
              <a:br>
                <a:rPr lang="en-US" sz="1050" b="1" dirty="0"/>
              </a:br>
              <a:r>
                <a:rPr lang="en-US" sz="1050" b="1" dirty="0"/>
                <a:t>blackboard,</a:t>
              </a:r>
            </a:p>
            <a:p>
              <a:pPr algn="ctr"/>
              <a:r>
                <a:rPr lang="en-US" sz="1050" b="1" dirty="0"/>
                <a:t>Landline</a:t>
              </a:r>
            </a:p>
          </p:txBody>
        </p:sp>
        <p:sp>
          <p:nvSpPr>
            <p:cNvPr id="6" name="AutoShape 4">
              <a:extLst>
                <a:ext uri="{FF2B5EF4-FFF2-40B4-BE49-F238E27FC236}">
                  <a16:creationId xmlns:a16="http://schemas.microsoft.com/office/drawing/2014/main" id="{07319C28-3637-4C5A-9D47-A7162D32449A}"/>
                </a:ext>
              </a:extLst>
            </p:cNvPr>
            <p:cNvSpPr>
              <a:spLocks noChangeArrowheads="1"/>
            </p:cNvSpPr>
            <p:nvPr/>
          </p:nvSpPr>
          <p:spPr bwMode="auto">
            <a:xfrm>
              <a:off x="2263445" y="3333748"/>
              <a:ext cx="890151" cy="1096336"/>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1050" b="1" dirty="0"/>
                <a:t>Overhead </a:t>
              </a:r>
              <a:br>
                <a:rPr lang="en-US" sz="1050" b="1" dirty="0"/>
              </a:br>
              <a:r>
                <a:rPr lang="en-US" sz="1050" b="1" dirty="0"/>
                <a:t>paging </a:t>
              </a:r>
              <a:br>
                <a:rPr lang="en-US" sz="1050" b="1" dirty="0"/>
              </a:br>
              <a:r>
                <a:rPr lang="en-US" sz="1050" b="1" dirty="0"/>
                <a:t>system,</a:t>
              </a:r>
            </a:p>
            <a:p>
              <a:pPr algn="ctr"/>
              <a:r>
                <a:rPr lang="en-US" sz="1050" b="1" dirty="0"/>
                <a:t>Pager</a:t>
              </a:r>
            </a:p>
          </p:txBody>
        </p:sp>
        <p:sp>
          <p:nvSpPr>
            <p:cNvPr id="7" name="AutoShape 5">
              <a:extLst>
                <a:ext uri="{FF2B5EF4-FFF2-40B4-BE49-F238E27FC236}">
                  <a16:creationId xmlns:a16="http://schemas.microsoft.com/office/drawing/2014/main" id="{1ADED5E0-0B95-4667-A058-F31E00E8584C}"/>
                </a:ext>
              </a:extLst>
            </p:cNvPr>
            <p:cNvSpPr>
              <a:spLocks noChangeArrowheads="1"/>
            </p:cNvSpPr>
            <p:nvPr/>
          </p:nvSpPr>
          <p:spPr bwMode="auto">
            <a:xfrm>
              <a:off x="3766108" y="3333748"/>
              <a:ext cx="888933" cy="1096336"/>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1050" b="1" dirty="0"/>
                <a:t>TV/VHS,</a:t>
              </a:r>
            </a:p>
            <a:p>
              <a:pPr algn="ctr"/>
              <a:r>
                <a:rPr lang="en-US" sz="1050" b="1" dirty="0"/>
                <a:t>Wireless </a:t>
              </a:r>
              <a:br>
                <a:rPr lang="en-US" sz="1050" b="1" dirty="0"/>
              </a:br>
              <a:r>
                <a:rPr lang="en-US" sz="1050" b="1" dirty="0"/>
                <a:t>Phone</a:t>
              </a:r>
            </a:p>
          </p:txBody>
        </p:sp>
        <p:sp>
          <p:nvSpPr>
            <p:cNvPr id="8" name="AutoShape 6">
              <a:extLst>
                <a:ext uri="{FF2B5EF4-FFF2-40B4-BE49-F238E27FC236}">
                  <a16:creationId xmlns:a16="http://schemas.microsoft.com/office/drawing/2014/main" id="{A997F047-92B9-4C46-9FB5-EF64145C8E92}"/>
                </a:ext>
              </a:extLst>
            </p:cNvPr>
            <p:cNvSpPr>
              <a:spLocks noChangeArrowheads="1"/>
            </p:cNvSpPr>
            <p:nvPr/>
          </p:nvSpPr>
          <p:spPr bwMode="auto">
            <a:xfrm>
              <a:off x="5267552" y="3333748"/>
              <a:ext cx="890152" cy="1096336"/>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1050" b="1" dirty="0"/>
                <a:t>LCD, PC</a:t>
              </a:r>
            </a:p>
            <a:p>
              <a:pPr algn="ctr"/>
              <a:r>
                <a:rPr lang="en-US" sz="1050" b="1" dirty="0"/>
                <a:t>Whiteboard, </a:t>
              </a:r>
            </a:p>
            <a:p>
              <a:pPr algn="ctr"/>
              <a:r>
                <a:rPr lang="en-US" sz="1050" b="1" dirty="0"/>
                <a:t>Interactive </a:t>
              </a:r>
            </a:p>
            <a:p>
              <a:pPr algn="ctr"/>
              <a:r>
                <a:rPr lang="en-US" sz="1050" b="1" dirty="0"/>
                <a:t>Panel</a:t>
              </a:r>
            </a:p>
          </p:txBody>
        </p:sp>
        <p:sp>
          <p:nvSpPr>
            <p:cNvPr id="9" name="AutoShape 7">
              <a:extLst>
                <a:ext uri="{FF2B5EF4-FFF2-40B4-BE49-F238E27FC236}">
                  <a16:creationId xmlns:a16="http://schemas.microsoft.com/office/drawing/2014/main" id="{DB1FA0B7-1649-4B2A-BE0B-9C2AD851AE6C}"/>
                </a:ext>
              </a:extLst>
            </p:cNvPr>
            <p:cNvSpPr>
              <a:spLocks noChangeArrowheads="1"/>
            </p:cNvSpPr>
            <p:nvPr/>
          </p:nvSpPr>
          <p:spPr bwMode="auto">
            <a:xfrm>
              <a:off x="1734594" y="3714748"/>
              <a:ext cx="455090" cy="274084"/>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wrap="none" anchor="ct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IN" sz="1350" b="1"/>
            </a:p>
          </p:txBody>
        </p:sp>
        <p:sp>
          <p:nvSpPr>
            <p:cNvPr id="10" name="AutoShape 8">
              <a:extLst>
                <a:ext uri="{FF2B5EF4-FFF2-40B4-BE49-F238E27FC236}">
                  <a16:creationId xmlns:a16="http://schemas.microsoft.com/office/drawing/2014/main" id="{DB64613D-C2C9-4A11-8CB0-831BF86459D8}"/>
                </a:ext>
              </a:extLst>
            </p:cNvPr>
            <p:cNvSpPr>
              <a:spLocks noChangeArrowheads="1"/>
            </p:cNvSpPr>
            <p:nvPr/>
          </p:nvSpPr>
          <p:spPr bwMode="auto">
            <a:xfrm>
              <a:off x="3236392" y="3714748"/>
              <a:ext cx="455090" cy="274084"/>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wrap="none" anchor="ct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IN" sz="1350" b="1"/>
            </a:p>
          </p:txBody>
        </p:sp>
        <p:sp>
          <p:nvSpPr>
            <p:cNvPr id="11" name="AutoShape 9">
              <a:extLst>
                <a:ext uri="{FF2B5EF4-FFF2-40B4-BE49-F238E27FC236}">
                  <a16:creationId xmlns:a16="http://schemas.microsoft.com/office/drawing/2014/main" id="{2F6690ED-04C8-4D98-95F3-F5D1970FC0B0}"/>
                </a:ext>
              </a:extLst>
            </p:cNvPr>
            <p:cNvSpPr>
              <a:spLocks noChangeArrowheads="1"/>
            </p:cNvSpPr>
            <p:nvPr/>
          </p:nvSpPr>
          <p:spPr bwMode="auto">
            <a:xfrm>
              <a:off x="4738191" y="3714748"/>
              <a:ext cx="455090" cy="274084"/>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wrap="none" anchor="ct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IN" sz="1350" b="1"/>
            </a:p>
          </p:txBody>
        </p:sp>
        <p:sp>
          <p:nvSpPr>
            <p:cNvPr id="12" name="AutoShape 6">
              <a:extLst>
                <a:ext uri="{FF2B5EF4-FFF2-40B4-BE49-F238E27FC236}">
                  <a16:creationId xmlns:a16="http://schemas.microsoft.com/office/drawing/2014/main" id="{E2A0D149-DE1B-485A-B0EE-638EB84B99F4}"/>
                </a:ext>
              </a:extLst>
            </p:cNvPr>
            <p:cNvSpPr>
              <a:spLocks noChangeArrowheads="1"/>
            </p:cNvSpPr>
            <p:nvPr/>
          </p:nvSpPr>
          <p:spPr bwMode="auto">
            <a:xfrm>
              <a:off x="6768997" y="3333751"/>
              <a:ext cx="890151" cy="1096336"/>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1050" b="1" dirty="0"/>
                <a:t>Instant</a:t>
              </a:r>
              <a:br>
                <a:rPr lang="en-US" sz="1050" b="1" dirty="0"/>
              </a:br>
              <a:r>
                <a:rPr lang="en-US" sz="1050" b="1" dirty="0"/>
                <a:t>messaging, </a:t>
              </a:r>
            </a:p>
            <a:p>
              <a:pPr algn="ctr"/>
              <a:r>
                <a:rPr lang="en-US" sz="1050" b="1" dirty="0"/>
                <a:t>Web 2.0 </a:t>
              </a:r>
              <a:br>
                <a:rPr lang="en-US" sz="1050" b="1" dirty="0"/>
              </a:br>
              <a:r>
                <a:rPr lang="en-US" sz="1050" b="1" dirty="0"/>
                <a:t>applications,</a:t>
              </a:r>
            </a:p>
          </p:txBody>
        </p:sp>
        <p:sp>
          <p:nvSpPr>
            <p:cNvPr id="13" name="AutoShape 9">
              <a:extLst>
                <a:ext uri="{FF2B5EF4-FFF2-40B4-BE49-F238E27FC236}">
                  <a16:creationId xmlns:a16="http://schemas.microsoft.com/office/drawing/2014/main" id="{C419900B-88CA-44A3-A316-43B667454FAB}"/>
                </a:ext>
              </a:extLst>
            </p:cNvPr>
            <p:cNvSpPr>
              <a:spLocks noChangeArrowheads="1"/>
            </p:cNvSpPr>
            <p:nvPr/>
          </p:nvSpPr>
          <p:spPr bwMode="auto">
            <a:xfrm>
              <a:off x="6239793" y="3714748"/>
              <a:ext cx="455090" cy="274084"/>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wrap="none" anchor="ct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IN" sz="1350" b="1"/>
            </a:p>
          </p:txBody>
        </p:sp>
        <p:sp>
          <p:nvSpPr>
            <p:cNvPr id="26" name="AutoShape 6">
              <a:extLst>
                <a:ext uri="{FF2B5EF4-FFF2-40B4-BE49-F238E27FC236}">
                  <a16:creationId xmlns:a16="http://schemas.microsoft.com/office/drawing/2014/main" id="{5E4C1FA3-9AE9-4BF7-8308-533831F07ECE}"/>
                </a:ext>
              </a:extLst>
            </p:cNvPr>
            <p:cNvSpPr>
              <a:spLocks noChangeArrowheads="1"/>
            </p:cNvSpPr>
            <p:nvPr/>
          </p:nvSpPr>
          <p:spPr bwMode="auto">
            <a:xfrm>
              <a:off x="8270441" y="3333748"/>
              <a:ext cx="890151" cy="1096336"/>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1050" b="1" dirty="0"/>
                <a:t> Mobile apps</a:t>
              </a:r>
            </a:p>
            <a:p>
              <a:pPr algn="ctr"/>
              <a:r>
                <a:rPr lang="en-US" sz="1050" b="1" dirty="0"/>
                <a:t>(cellular and </a:t>
              </a:r>
              <a:br>
                <a:rPr lang="en-US" sz="1050" b="1" dirty="0"/>
              </a:br>
              <a:r>
                <a:rPr lang="en-US" sz="1050" b="1" dirty="0"/>
                <a:t>internet </a:t>
              </a:r>
              <a:br>
                <a:rPr lang="en-US" sz="1050" b="1" dirty="0"/>
              </a:br>
              <a:r>
                <a:rPr lang="en-US" sz="1050" b="1" dirty="0"/>
                <a:t>based)</a:t>
              </a:r>
            </a:p>
          </p:txBody>
        </p:sp>
        <p:sp>
          <p:nvSpPr>
            <p:cNvPr id="27" name="AutoShape 9">
              <a:extLst>
                <a:ext uri="{FF2B5EF4-FFF2-40B4-BE49-F238E27FC236}">
                  <a16:creationId xmlns:a16="http://schemas.microsoft.com/office/drawing/2014/main" id="{B1D0CE42-0476-45DE-A98A-99FFBBDF2934}"/>
                </a:ext>
              </a:extLst>
            </p:cNvPr>
            <p:cNvSpPr>
              <a:spLocks noChangeArrowheads="1"/>
            </p:cNvSpPr>
            <p:nvPr/>
          </p:nvSpPr>
          <p:spPr bwMode="auto">
            <a:xfrm>
              <a:off x="7741237" y="3714745"/>
              <a:ext cx="455090" cy="274084"/>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wrap="none" anchor="ct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IN" sz="1350" b="1"/>
            </a:p>
          </p:txBody>
        </p:sp>
      </p:grpSp>
      <p:sp>
        <p:nvSpPr>
          <p:cNvPr id="4" name="Slide Number Placeholder 3">
            <a:extLst>
              <a:ext uri="{FF2B5EF4-FFF2-40B4-BE49-F238E27FC236}">
                <a16:creationId xmlns:a16="http://schemas.microsoft.com/office/drawing/2014/main" id="{EFA1EC57-2756-4109-9134-E6FD77756B49}"/>
              </a:ext>
            </a:extLst>
          </p:cNvPr>
          <p:cNvSpPr>
            <a:spLocks noGrp="1"/>
          </p:cNvSpPr>
          <p:nvPr>
            <p:ph type="sldNum" sz="quarter" idx="12"/>
          </p:nvPr>
        </p:nvSpPr>
        <p:spPr/>
        <p:txBody>
          <a:bodyPr>
            <a:normAutofit fontScale="47500" lnSpcReduction="20000"/>
          </a:bodyPr>
          <a:lstStyle/>
          <a:p>
            <a:fld id="{CA994560-7801-4A2D-A8EF-41E342B56C51}" type="slidenum">
              <a:rPr lang="en-US" smtClean="0"/>
              <a:t>35</a:t>
            </a:fld>
            <a:endParaRPr lang="en-US"/>
          </a:p>
        </p:txBody>
      </p:sp>
    </p:spTree>
    <p:extLst>
      <p:ext uri="{BB962C8B-B14F-4D97-AF65-F5344CB8AC3E}">
        <p14:creationId xmlns:p14="http://schemas.microsoft.com/office/powerpoint/2010/main" val="1468544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5BE8A-1D43-4ABA-887C-3CB930381ACB}"/>
              </a:ext>
            </a:extLst>
          </p:cNvPr>
          <p:cNvSpPr>
            <a:spLocks noGrp="1"/>
          </p:cNvSpPr>
          <p:nvPr>
            <p:ph type="title"/>
          </p:nvPr>
        </p:nvSpPr>
        <p:spPr/>
        <p:txBody>
          <a:bodyPr>
            <a:normAutofit fontScale="90000"/>
          </a:bodyPr>
          <a:lstStyle/>
          <a:p>
            <a:r>
              <a:rPr lang="en-US" dirty="0"/>
              <a:t>The Internet as an ICT Tool</a:t>
            </a:r>
          </a:p>
        </p:txBody>
      </p:sp>
      <p:sp>
        <p:nvSpPr>
          <p:cNvPr id="3" name="Text Placeholder 2">
            <a:extLst>
              <a:ext uri="{FF2B5EF4-FFF2-40B4-BE49-F238E27FC236}">
                <a16:creationId xmlns:a16="http://schemas.microsoft.com/office/drawing/2014/main" id="{AFCA5279-A60F-48E5-AC1E-A9CBA6B815A5}"/>
              </a:ext>
            </a:extLst>
          </p:cNvPr>
          <p:cNvSpPr>
            <a:spLocks noGrp="1"/>
          </p:cNvSpPr>
          <p:nvPr>
            <p:ph type="body" idx="1"/>
          </p:nvPr>
        </p:nvSpPr>
        <p:spPr/>
        <p:txBody>
          <a:bodyPr>
            <a:normAutofit/>
          </a:bodyPr>
          <a:lstStyle/>
          <a:p>
            <a:pPr lvl="0"/>
            <a:r>
              <a:rPr lang="en-US" dirty="0"/>
              <a:t>Education</a:t>
            </a:r>
          </a:p>
          <a:p>
            <a:pPr lvl="0"/>
            <a:r>
              <a:rPr lang="en-US" dirty="0"/>
              <a:t>Research </a:t>
            </a:r>
          </a:p>
          <a:p>
            <a:pPr lvl="0"/>
            <a:r>
              <a:rPr lang="en-US" dirty="0"/>
              <a:t>Communication</a:t>
            </a:r>
          </a:p>
          <a:p>
            <a:pPr lvl="0"/>
            <a:r>
              <a:rPr lang="en-US" dirty="0"/>
              <a:t>Exploring the world</a:t>
            </a:r>
          </a:p>
          <a:p>
            <a:r>
              <a:rPr lang="en-US" dirty="0"/>
              <a:t>Leisure and Entertainment</a:t>
            </a:r>
          </a:p>
          <a:p>
            <a:pPr lvl="0"/>
            <a:r>
              <a:rPr lang="en-US" dirty="0"/>
              <a:t>And many more …</a:t>
            </a:r>
          </a:p>
        </p:txBody>
      </p:sp>
      <p:pic>
        <p:nvPicPr>
          <p:cNvPr id="10242" name="Picture 2" descr="Image result for Information and Communications Technology">
            <a:extLst>
              <a:ext uri="{FF2B5EF4-FFF2-40B4-BE49-F238E27FC236}">
                <a16:creationId xmlns:a16="http://schemas.microsoft.com/office/drawing/2014/main" id="{84CDEDCE-5F38-475F-A7B3-29440ACD2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5380" y="1352550"/>
            <a:ext cx="3817620" cy="201485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2769A32-F1C9-4A0E-8237-B8B4E5FBE51E}"/>
              </a:ext>
            </a:extLst>
          </p:cNvPr>
          <p:cNvSpPr>
            <a:spLocks noGrp="1"/>
          </p:cNvSpPr>
          <p:nvPr>
            <p:ph type="sldNum" sz="quarter" idx="12"/>
          </p:nvPr>
        </p:nvSpPr>
        <p:spPr/>
        <p:txBody>
          <a:bodyPr>
            <a:normAutofit fontScale="47500" lnSpcReduction="20000"/>
          </a:bodyPr>
          <a:lstStyle/>
          <a:p>
            <a:fld id="{CA994560-7801-4A2D-A8EF-41E342B56C51}" type="slidenum">
              <a:rPr lang="en-US" smtClean="0"/>
              <a:t>36</a:t>
            </a:fld>
            <a:endParaRPr lang="en-US"/>
          </a:p>
        </p:txBody>
      </p:sp>
    </p:spTree>
    <p:extLst>
      <p:ext uri="{BB962C8B-B14F-4D97-AF65-F5344CB8AC3E}">
        <p14:creationId xmlns:p14="http://schemas.microsoft.com/office/powerpoint/2010/main" val="1060787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1329-0AF4-44CF-B481-CFD350608A77}"/>
              </a:ext>
            </a:extLst>
          </p:cNvPr>
          <p:cNvSpPr>
            <a:spLocks noGrp="1"/>
          </p:cNvSpPr>
          <p:nvPr>
            <p:ph type="title"/>
          </p:nvPr>
        </p:nvSpPr>
        <p:spPr/>
        <p:txBody>
          <a:bodyPr>
            <a:normAutofit fontScale="90000"/>
          </a:bodyPr>
          <a:lstStyle/>
          <a:p>
            <a:r>
              <a:rPr lang="en-US"/>
              <a:t>Summary</a:t>
            </a:r>
            <a:endParaRPr lang="en-US" dirty="0"/>
          </a:p>
        </p:txBody>
      </p:sp>
      <p:sp>
        <p:nvSpPr>
          <p:cNvPr id="3" name="Text Placeholder 2">
            <a:extLst>
              <a:ext uri="{FF2B5EF4-FFF2-40B4-BE49-F238E27FC236}">
                <a16:creationId xmlns:a16="http://schemas.microsoft.com/office/drawing/2014/main" id="{BDBD55AC-AABD-4C03-92FB-11B77812DB97}"/>
              </a:ext>
            </a:extLst>
          </p:cNvPr>
          <p:cNvSpPr>
            <a:spLocks noGrp="1"/>
          </p:cNvSpPr>
          <p:nvPr>
            <p:ph type="body" idx="1"/>
          </p:nvPr>
        </p:nvSpPr>
        <p:spPr/>
        <p:txBody>
          <a:bodyPr>
            <a:normAutofit fontScale="92500"/>
          </a:bodyPr>
          <a:lstStyle/>
          <a:p>
            <a:r>
              <a:rPr lang="en-US" dirty="0"/>
              <a:t>Technology is the application of scientific knowledge</a:t>
            </a:r>
          </a:p>
          <a:p>
            <a:r>
              <a:rPr lang="en-US" dirty="0"/>
              <a:t>Computers store, retrieve, and process data</a:t>
            </a:r>
          </a:p>
          <a:p>
            <a:r>
              <a:rPr lang="en-US" dirty="0"/>
              <a:t>The internet is the global computer network</a:t>
            </a:r>
          </a:p>
          <a:p>
            <a:r>
              <a:rPr lang="en-US" dirty="0"/>
              <a:t>The www is a collection of interconnected documents and other resources</a:t>
            </a:r>
          </a:p>
          <a:p>
            <a:r>
              <a:rPr lang="en-US" dirty="0"/>
              <a:t>Telecommunications uses electronic device to exchange information over significant distances</a:t>
            </a:r>
          </a:p>
        </p:txBody>
      </p:sp>
      <p:sp>
        <p:nvSpPr>
          <p:cNvPr id="4" name="Slide Number Placeholder 3">
            <a:extLst>
              <a:ext uri="{FF2B5EF4-FFF2-40B4-BE49-F238E27FC236}">
                <a16:creationId xmlns:a16="http://schemas.microsoft.com/office/drawing/2014/main" id="{0FB443A5-DBB3-425E-BBF9-61619BFC9454}"/>
              </a:ext>
            </a:extLst>
          </p:cNvPr>
          <p:cNvSpPr>
            <a:spLocks noGrp="1"/>
          </p:cNvSpPr>
          <p:nvPr>
            <p:ph type="sldNum" sz="quarter" idx="12"/>
          </p:nvPr>
        </p:nvSpPr>
        <p:spPr/>
        <p:txBody>
          <a:bodyPr>
            <a:normAutofit fontScale="47500" lnSpcReduction="20000"/>
          </a:bodyPr>
          <a:lstStyle/>
          <a:p>
            <a:fld id="{CA994560-7801-4A2D-A8EF-41E342B56C51}" type="slidenum">
              <a:rPr lang="en-US" smtClean="0"/>
              <a:t>37</a:t>
            </a:fld>
            <a:endParaRPr lang="en-US"/>
          </a:p>
        </p:txBody>
      </p:sp>
    </p:spTree>
    <p:extLst>
      <p:ext uri="{BB962C8B-B14F-4D97-AF65-F5344CB8AC3E}">
        <p14:creationId xmlns:p14="http://schemas.microsoft.com/office/powerpoint/2010/main" val="5322656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712A-32B2-41C6-B812-D26FCB9B2E5D}"/>
              </a:ext>
            </a:extLst>
          </p:cNvPr>
          <p:cNvSpPr>
            <a:spLocks noGrp="1"/>
          </p:cNvSpPr>
          <p:nvPr>
            <p:ph type="title"/>
          </p:nvPr>
        </p:nvSpPr>
        <p:spPr/>
        <p:txBody>
          <a:bodyPr>
            <a:normAutofit fontScale="90000"/>
          </a:bodyPr>
          <a:lstStyle/>
          <a:p>
            <a:r>
              <a:rPr lang="en-US" dirty="0"/>
              <a:t>1.3. ICT in Education</a:t>
            </a:r>
          </a:p>
        </p:txBody>
      </p:sp>
      <p:sp>
        <p:nvSpPr>
          <p:cNvPr id="3" name="Text Placeholder 2">
            <a:extLst>
              <a:ext uri="{FF2B5EF4-FFF2-40B4-BE49-F238E27FC236}">
                <a16:creationId xmlns:a16="http://schemas.microsoft.com/office/drawing/2014/main" id="{4B717EEE-82DC-46B3-A6F4-138F6EC918CE}"/>
              </a:ext>
            </a:extLst>
          </p:cNvPr>
          <p:cNvSpPr>
            <a:spLocks noGrp="1"/>
          </p:cNvSpPr>
          <p:nvPr>
            <p:ph type="body" idx="1"/>
          </p:nvPr>
        </p:nvSpPr>
        <p:spPr>
          <a:xfrm>
            <a:off x="1371601" y="2057400"/>
            <a:ext cx="7123113" cy="2800350"/>
          </a:xfrm>
        </p:spPr>
        <p:txBody>
          <a:bodyPr/>
          <a:lstStyle/>
          <a:p>
            <a:r>
              <a:rPr lang="en-US" dirty="0"/>
              <a:t>1.1. Information and Communication</a:t>
            </a:r>
          </a:p>
          <a:p>
            <a:r>
              <a:rPr lang="en-US" dirty="0"/>
              <a:t>1.2. Technology</a:t>
            </a:r>
          </a:p>
          <a:p>
            <a:r>
              <a:rPr lang="en-US" b="1" dirty="0"/>
              <a:t>1.3. ICT in Education</a:t>
            </a:r>
          </a:p>
          <a:p>
            <a:r>
              <a:rPr lang="en-US" dirty="0"/>
              <a:t>1.4 Standards</a:t>
            </a:r>
          </a:p>
        </p:txBody>
      </p:sp>
      <p:pic>
        <p:nvPicPr>
          <p:cNvPr id="8194" name="Picture 2" descr="Image result for ict">
            <a:extLst>
              <a:ext uri="{FF2B5EF4-FFF2-40B4-BE49-F238E27FC236}">
                <a16:creationId xmlns:a16="http://schemas.microsoft.com/office/drawing/2014/main" id="{57D52ED5-A8F5-4488-BE4E-6DBCDE2A55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612898"/>
            <a:ext cx="3840480" cy="249631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D3A52F0-C460-4D4E-B697-E64F4C1C2FFD}"/>
              </a:ext>
            </a:extLst>
          </p:cNvPr>
          <p:cNvSpPr>
            <a:spLocks noGrp="1"/>
          </p:cNvSpPr>
          <p:nvPr>
            <p:ph type="sldNum" sz="quarter" idx="11"/>
          </p:nvPr>
        </p:nvSpPr>
        <p:spPr/>
        <p:txBody>
          <a:bodyPr/>
          <a:lstStyle/>
          <a:p>
            <a:pPr algn="ctr"/>
            <a:fld id="{1AD93096-5B34-4342-9326-69289CEAE4C2}" type="slidenum">
              <a:rPr lang="en-US" smtClean="0"/>
              <a:pPr algn="ctr"/>
              <a:t>38</a:t>
            </a:fld>
            <a:endParaRPr lang="en-US" sz="2400" dirty="0">
              <a:solidFill>
                <a:srgbClr val="FFFFFF"/>
              </a:solidFill>
            </a:endParaRPr>
          </a:p>
        </p:txBody>
      </p:sp>
    </p:spTree>
    <p:extLst>
      <p:ext uri="{BB962C8B-B14F-4D97-AF65-F5344CB8AC3E}">
        <p14:creationId xmlns:p14="http://schemas.microsoft.com/office/powerpoint/2010/main" val="2043844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82FA-3A3F-4357-813D-0E176A94F64A}"/>
              </a:ext>
            </a:extLst>
          </p:cNvPr>
          <p:cNvSpPr>
            <a:spLocks noGrp="1"/>
          </p:cNvSpPr>
          <p:nvPr>
            <p:ph type="title"/>
          </p:nvPr>
        </p:nvSpPr>
        <p:spPr/>
        <p:txBody>
          <a:bodyPr>
            <a:normAutofit fontScale="90000"/>
          </a:bodyPr>
          <a:lstStyle/>
          <a:p>
            <a:r>
              <a:rPr lang="en-US" dirty="0"/>
              <a:t>Learning Objectives</a:t>
            </a:r>
          </a:p>
        </p:txBody>
      </p:sp>
      <p:sp>
        <p:nvSpPr>
          <p:cNvPr id="3" name="Content Placeholder 2">
            <a:extLst>
              <a:ext uri="{FF2B5EF4-FFF2-40B4-BE49-F238E27FC236}">
                <a16:creationId xmlns:a16="http://schemas.microsoft.com/office/drawing/2014/main" id="{15255DCD-8419-4CB5-9FBA-183654E70BA7}"/>
              </a:ext>
            </a:extLst>
          </p:cNvPr>
          <p:cNvSpPr>
            <a:spLocks noGrp="1"/>
          </p:cNvSpPr>
          <p:nvPr>
            <p:ph sz="quarter" idx="1"/>
          </p:nvPr>
        </p:nvSpPr>
        <p:spPr/>
        <p:txBody>
          <a:bodyPr>
            <a:normAutofit lnSpcReduction="10000"/>
          </a:bodyPr>
          <a:lstStyle/>
          <a:p>
            <a:pPr marL="514350" indent="-514350">
              <a:buFont typeface="+mj-lt"/>
              <a:buAutoNum type="arabicPeriod"/>
            </a:pPr>
            <a:r>
              <a:rPr lang="en-US" dirty="0"/>
              <a:t>Describe what roles ICT plays in the sector of education</a:t>
            </a:r>
          </a:p>
          <a:p>
            <a:pPr marL="514350" indent="-514350">
              <a:buFont typeface="+mj-lt"/>
              <a:buAutoNum type="arabicPeriod"/>
            </a:pPr>
            <a:r>
              <a:rPr lang="en-US" dirty="0"/>
              <a:t>Explain ways that ICT technologies increase learning opportunities</a:t>
            </a:r>
          </a:p>
          <a:p>
            <a:pPr marL="514350" indent="-514350">
              <a:buFont typeface="+mj-lt"/>
              <a:buAutoNum type="arabicPeriod"/>
            </a:pPr>
            <a:r>
              <a:rPr lang="en-US" dirty="0"/>
              <a:t>Explain ways that ICT technologies provide greater access to learning material</a:t>
            </a:r>
          </a:p>
          <a:p>
            <a:pPr marL="514350" indent="-514350">
              <a:buFont typeface="+mj-lt"/>
              <a:buAutoNum type="arabicPeriod"/>
            </a:pPr>
            <a:r>
              <a:rPr lang="en-US" dirty="0"/>
              <a:t>Describe the role of an LMS</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EBD994D4-7901-44DC-A380-A55EDC44E3C3}"/>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39</a:t>
            </a:fld>
            <a:endParaRPr lang="en-US" dirty="0">
              <a:solidFill>
                <a:srgbClr val="FFFFFF"/>
              </a:solidFill>
            </a:endParaRPr>
          </a:p>
        </p:txBody>
      </p:sp>
    </p:spTree>
    <p:extLst>
      <p:ext uri="{BB962C8B-B14F-4D97-AF65-F5344CB8AC3E}">
        <p14:creationId xmlns:p14="http://schemas.microsoft.com/office/powerpoint/2010/main" val="29147955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40A89-0501-4625-9F14-5CA324698859}"/>
              </a:ext>
            </a:extLst>
          </p:cNvPr>
          <p:cNvSpPr>
            <a:spLocks noGrp="1"/>
          </p:cNvSpPr>
          <p:nvPr>
            <p:ph type="title"/>
          </p:nvPr>
        </p:nvSpPr>
        <p:spPr/>
        <p:txBody>
          <a:bodyPr>
            <a:noAutofit/>
          </a:bodyPr>
          <a:lstStyle/>
          <a:p>
            <a:r>
              <a:rPr lang="en-US" sz="2800" dirty="0"/>
              <a:t>Why use ICTs in Education</a:t>
            </a:r>
          </a:p>
        </p:txBody>
      </p:sp>
      <p:sp>
        <p:nvSpPr>
          <p:cNvPr id="3" name="Text Placeholder 2">
            <a:extLst>
              <a:ext uri="{FF2B5EF4-FFF2-40B4-BE49-F238E27FC236}">
                <a16:creationId xmlns:a16="http://schemas.microsoft.com/office/drawing/2014/main" id="{8484F327-95B2-4279-98AF-B2B7E729B368}"/>
              </a:ext>
            </a:extLst>
          </p:cNvPr>
          <p:cNvSpPr>
            <a:spLocks noGrp="1"/>
          </p:cNvSpPr>
          <p:nvPr>
            <p:ph type="body" idx="1"/>
          </p:nvPr>
        </p:nvSpPr>
        <p:spPr>
          <a:xfrm>
            <a:off x="612648" y="1200150"/>
            <a:ext cx="8153400" cy="3394710"/>
          </a:xfrm>
        </p:spPr>
        <p:txBody>
          <a:bodyPr>
            <a:normAutofit fontScale="92500" lnSpcReduction="10000"/>
          </a:bodyPr>
          <a:lstStyle/>
          <a:p>
            <a:pPr marL="0" indent="0">
              <a:spcAft>
                <a:spcPts val="600"/>
              </a:spcAft>
              <a:buNone/>
            </a:pPr>
            <a:r>
              <a:rPr lang="en-US" dirty="0"/>
              <a:t>From an Ancient Chinese Proverb:</a:t>
            </a:r>
            <a:endParaRPr lang="en-US" dirty="0">
              <a:solidFill>
                <a:schemeClr val="accent4">
                  <a:lumMod val="50000"/>
                </a:schemeClr>
              </a:solidFill>
            </a:endParaRPr>
          </a:p>
          <a:p>
            <a:pPr marL="0" indent="0">
              <a:buNone/>
            </a:pPr>
            <a:r>
              <a:rPr lang="en-US" dirty="0">
                <a:solidFill>
                  <a:schemeClr val="accent4">
                    <a:lumMod val="50000"/>
                  </a:schemeClr>
                </a:solidFill>
              </a:rPr>
              <a:t>I hear and I forget</a:t>
            </a:r>
            <a:r>
              <a:rPr lang="en-US" dirty="0"/>
              <a:t>, </a:t>
            </a:r>
          </a:p>
          <a:p>
            <a:pPr marL="0" indent="0">
              <a:buNone/>
            </a:pPr>
            <a:r>
              <a:rPr lang="en-US" dirty="0">
                <a:solidFill>
                  <a:schemeClr val="accent2">
                    <a:lumMod val="50000"/>
                  </a:schemeClr>
                </a:solidFill>
              </a:rPr>
              <a:t>	I see and I know</a:t>
            </a:r>
            <a:r>
              <a:rPr lang="en-US" dirty="0"/>
              <a:t>, </a:t>
            </a:r>
          </a:p>
          <a:p>
            <a:pPr marL="0" indent="0">
              <a:buNone/>
            </a:pPr>
            <a:r>
              <a:rPr lang="en-US" dirty="0">
                <a:solidFill>
                  <a:schemeClr val="accent6">
                    <a:lumMod val="50000"/>
                  </a:schemeClr>
                </a:solidFill>
              </a:rPr>
              <a:t>		I do and I understand</a:t>
            </a:r>
            <a:r>
              <a:rPr lang="en-US" dirty="0"/>
              <a:t>. </a:t>
            </a:r>
          </a:p>
          <a:p>
            <a:pPr marL="0" indent="0">
              <a:buNone/>
            </a:pPr>
            <a:endParaRPr lang="en-US" dirty="0"/>
          </a:p>
          <a:p>
            <a:pPr marL="0" indent="0">
              <a:buNone/>
            </a:pPr>
            <a:br>
              <a:rPr lang="en-US" dirty="0"/>
            </a:br>
            <a:endParaRPr lang="en-US" dirty="0"/>
          </a:p>
        </p:txBody>
      </p:sp>
      <p:pic>
        <p:nvPicPr>
          <p:cNvPr id="23556" name="Picture 4" descr="https://c1.staticflickr.com/5/4075/4911379798_2a7e2d0fca_b.jpg">
            <a:extLst>
              <a:ext uri="{FF2B5EF4-FFF2-40B4-BE49-F238E27FC236}">
                <a16:creationId xmlns:a16="http://schemas.microsoft.com/office/drawing/2014/main" id="{75C3C9E1-3070-44C6-887C-4A3FBEA13E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238"/>
          <a:stretch/>
        </p:blipFill>
        <p:spPr bwMode="auto">
          <a:xfrm>
            <a:off x="6324600" y="1359010"/>
            <a:ext cx="2590800" cy="354827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82AA170-7E9C-4312-A114-879CDE3EE70E}"/>
              </a:ext>
            </a:extLst>
          </p:cNvPr>
          <p:cNvSpPr>
            <a:spLocks noGrp="1"/>
          </p:cNvSpPr>
          <p:nvPr>
            <p:ph type="sldNum" sz="quarter" idx="12"/>
          </p:nvPr>
        </p:nvSpPr>
        <p:spPr/>
        <p:txBody>
          <a:bodyPr>
            <a:normAutofit fontScale="47500" lnSpcReduction="20000"/>
          </a:bodyPr>
          <a:lstStyle/>
          <a:p>
            <a:fld id="{CA994560-7801-4A2D-A8EF-41E342B56C51}" type="slidenum">
              <a:rPr lang="en-US" smtClean="0"/>
              <a:t>40</a:t>
            </a:fld>
            <a:endParaRPr lang="en-US"/>
          </a:p>
        </p:txBody>
      </p:sp>
    </p:spTree>
    <p:extLst>
      <p:ext uri="{BB962C8B-B14F-4D97-AF65-F5344CB8AC3E}">
        <p14:creationId xmlns:p14="http://schemas.microsoft.com/office/powerpoint/2010/main" val="1866286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7951-D3C8-49E3-8A0B-7AE5B94F2E5D}"/>
              </a:ext>
            </a:extLst>
          </p:cNvPr>
          <p:cNvSpPr>
            <a:spLocks noGrp="1"/>
          </p:cNvSpPr>
          <p:nvPr>
            <p:ph type="title"/>
          </p:nvPr>
        </p:nvSpPr>
        <p:spPr/>
        <p:txBody>
          <a:bodyPr>
            <a:normAutofit fontScale="90000"/>
          </a:bodyPr>
          <a:lstStyle/>
          <a:p>
            <a:r>
              <a:rPr lang="en-US" dirty="0"/>
              <a:t>The use of ICT in Education</a:t>
            </a:r>
          </a:p>
        </p:txBody>
      </p:sp>
      <p:sp>
        <p:nvSpPr>
          <p:cNvPr id="3" name="Text Placeholder 2">
            <a:extLst>
              <a:ext uri="{FF2B5EF4-FFF2-40B4-BE49-F238E27FC236}">
                <a16:creationId xmlns:a16="http://schemas.microsoft.com/office/drawing/2014/main" id="{AA101A57-7BD7-48D6-A455-977922380A93}"/>
              </a:ext>
            </a:extLst>
          </p:cNvPr>
          <p:cNvSpPr>
            <a:spLocks noGrp="1"/>
          </p:cNvSpPr>
          <p:nvPr>
            <p:ph type="body" idx="1"/>
          </p:nvPr>
        </p:nvSpPr>
        <p:spPr/>
        <p:txBody>
          <a:bodyPr>
            <a:normAutofit fontScale="92500" lnSpcReduction="20000"/>
          </a:bodyPr>
          <a:lstStyle/>
          <a:p>
            <a:pPr lvl="0"/>
            <a:r>
              <a:rPr lang="en-US" dirty="0"/>
              <a:t>Expands learning opportunity </a:t>
            </a:r>
          </a:p>
          <a:p>
            <a:pPr lvl="1"/>
            <a:r>
              <a:rPr lang="en-US" dirty="0"/>
              <a:t>distance learning, elearning, blended learning</a:t>
            </a:r>
          </a:p>
          <a:p>
            <a:pPr lvl="0"/>
            <a:r>
              <a:rPr lang="en-US" dirty="0"/>
              <a:t>Access to educational content</a:t>
            </a:r>
          </a:p>
          <a:p>
            <a:pPr lvl="1"/>
            <a:r>
              <a:rPr lang="en-US" dirty="0"/>
              <a:t>Online learning environments, digital content, multimedia</a:t>
            </a:r>
          </a:p>
          <a:p>
            <a:pPr lvl="0"/>
            <a:r>
              <a:rPr lang="en-US" dirty="0"/>
              <a:t>Facilitates additional teaching and learning methods</a:t>
            </a:r>
          </a:p>
          <a:p>
            <a:pPr lvl="1"/>
            <a:r>
              <a:rPr lang="en-US" dirty="0"/>
              <a:t>learner-centered, self-directed learning, tailored learning</a:t>
            </a:r>
          </a:p>
          <a:p>
            <a:pPr lvl="0"/>
            <a:r>
              <a:rPr lang="en-US" dirty="0"/>
              <a:t>Administrative tools</a:t>
            </a:r>
          </a:p>
          <a:p>
            <a:pPr lvl="1"/>
            <a:r>
              <a:rPr lang="en-US" dirty="0"/>
              <a:t>education management information systems (EMIS)</a:t>
            </a:r>
          </a:p>
          <a:p>
            <a:pPr lvl="0"/>
            <a:endParaRPr lang="en-US" dirty="0"/>
          </a:p>
        </p:txBody>
      </p:sp>
      <p:sp>
        <p:nvSpPr>
          <p:cNvPr id="4" name="Slide Number Placeholder 3">
            <a:extLst>
              <a:ext uri="{FF2B5EF4-FFF2-40B4-BE49-F238E27FC236}">
                <a16:creationId xmlns:a16="http://schemas.microsoft.com/office/drawing/2014/main" id="{A4D70DB5-45B9-493A-A522-399AC48F5CEC}"/>
              </a:ext>
            </a:extLst>
          </p:cNvPr>
          <p:cNvSpPr>
            <a:spLocks noGrp="1"/>
          </p:cNvSpPr>
          <p:nvPr>
            <p:ph type="sldNum" sz="quarter" idx="12"/>
          </p:nvPr>
        </p:nvSpPr>
        <p:spPr/>
        <p:txBody>
          <a:bodyPr>
            <a:normAutofit fontScale="47500" lnSpcReduction="20000"/>
          </a:bodyPr>
          <a:lstStyle/>
          <a:p>
            <a:fld id="{CA994560-7801-4A2D-A8EF-41E342B56C51}" type="slidenum">
              <a:rPr lang="en-US" smtClean="0"/>
              <a:t>41</a:t>
            </a:fld>
            <a:endParaRPr lang="en-US"/>
          </a:p>
        </p:txBody>
      </p:sp>
    </p:spTree>
    <p:extLst>
      <p:ext uri="{BB962C8B-B14F-4D97-AF65-F5344CB8AC3E}">
        <p14:creationId xmlns:p14="http://schemas.microsoft.com/office/powerpoint/2010/main" val="828223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6A19B5-26CC-427A-ACF5-DCB674138873}"/>
              </a:ext>
            </a:extLst>
          </p:cNvPr>
          <p:cNvSpPr>
            <a:spLocks noGrp="1"/>
          </p:cNvSpPr>
          <p:nvPr>
            <p:ph type="title"/>
          </p:nvPr>
        </p:nvSpPr>
        <p:spPr/>
        <p:txBody>
          <a:bodyPr>
            <a:noAutofit/>
          </a:bodyPr>
          <a:lstStyle/>
          <a:p>
            <a:r>
              <a:rPr lang="en-US" sz="2800" dirty="0"/>
              <a:t>Traditional vs. Internet-based ICT education Approach</a:t>
            </a:r>
          </a:p>
        </p:txBody>
      </p:sp>
      <p:graphicFrame>
        <p:nvGraphicFramePr>
          <p:cNvPr id="8" name="Content Placeholder 7">
            <a:extLst>
              <a:ext uri="{FF2B5EF4-FFF2-40B4-BE49-F238E27FC236}">
                <a16:creationId xmlns:a16="http://schemas.microsoft.com/office/drawing/2014/main" id="{8630D06E-458B-4AEA-92C9-7D30FF5A06CF}"/>
              </a:ext>
            </a:extLst>
          </p:cNvPr>
          <p:cNvGraphicFramePr>
            <a:graphicFrameLocks noGrp="1"/>
          </p:cNvGraphicFramePr>
          <p:nvPr>
            <p:ph sz="quarter" idx="1"/>
            <p:extLst>
              <p:ext uri="{D42A27DB-BD31-4B8C-83A1-F6EECF244321}">
                <p14:modId xmlns:p14="http://schemas.microsoft.com/office/powerpoint/2010/main" val="1292740583"/>
              </p:ext>
            </p:extLst>
          </p:nvPr>
        </p:nvGraphicFramePr>
        <p:xfrm>
          <a:off x="612775" y="1200150"/>
          <a:ext cx="8153400" cy="3718560"/>
        </p:xfrm>
        <a:graphic>
          <a:graphicData uri="http://schemas.openxmlformats.org/drawingml/2006/table">
            <a:tbl>
              <a:tblPr firstRow="1" bandRow="1">
                <a:tableStyleId>{284E427A-3D55-4303-BF80-6455036E1DE7}</a:tableStyleId>
              </a:tblPr>
              <a:tblGrid>
                <a:gridCol w="1749425">
                  <a:extLst>
                    <a:ext uri="{9D8B030D-6E8A-4147-A177-3AD203B41FA5}">
                      <a16:colId xmlns:a16="http://schemas.microsoft.com/office/drawing/2014/main" val="2257813537"/>
                    </a:ext>
                  </a:extLst>
                </a:gridCol>
                <a:gridCol w="3276600">
                  <a:extLst>
                    <a:ext uri="{9D8B030D-6E8A-4147-A177-3AD203B41FA5}">
                      <a16:colId xmlns:a16="http://schemas.microsoft.com/office/drawing/2014/main" val="3598362784"/>
                    </a:ext>
                  </a:extLst>
                </a:gridCol>
                <a:gridCol w="3127375">
                  <a:extLst>
                    <a:ext uri="{9D8B030D-6E8A-4147-A177-3AD203B41FA5}">
                      <a16:colId xmlns:a16="http://schemas.microsoft.com/office/drawing/2014/main" val="3544425599"/>
                    </a:ext>
                  </a:extLst>
                </a:gridCol>
              </a:tblGrid>
              <a:tr h="370840">
                <a:tc>
                  <a:txBody>
                    <a:bodyPr/>
                    <a:lstStyle/>
                    <a:p>
                      <a:endParaRPr lang="en-US" sz="2000" dirty="0"/>
                    </a:p>
                  </a:txBody>
                  <a:tcPr/>
                </a:tc>
                <a:tc>
                  <a:txBody>
                    <a:bodyPr/>
                    <a:lstStyle/>
                    <a:p>
                      <a:r>
                        <a:rPr lang="en-US" sz="2000" dirty="0"/>
                        <a:t>Traditional Classroom</a:t>
                      </a:r>
                    </a:p>
                  </a:txBody>
                  <a:tcPr/>
                </a:tc>
                <a:tc>
                  <a:txBody>
                    <a:bodyPr/>
                    <a:lstStyle/>
                    <a:p>
                      <a:r>
                        <a:rPr lang="en-US" sz="2000" dirty="0"/>
                        <a:t>ICT in Education</a:t>
                      </a:r>
                    </a:p>
                  </a:txBody>
                  <a:tcPr/>
                </a:tc>
                <a:extLst>
                  <a:ext uri="{0D108BD9-81ED-4DB2-BD59-A6C34878D82A}">
                    <a16:rowId xmlns:a16="http://schemas.microsoft.com/office/drawing/2014/main" val="1713623839"/>
                  </a:ext>
                </a:extLst>
              </a:tr>
              <a:tr h="370840">
                <a:tc>
                  <a:txBody>
                    <a:bodyPr/>
                    <a:lstStyle/>
                    <a:p>
                      <a:r>
                        <a:rPr lang="en-US" sz="2000" dirty="0"/>
                        <a:t>Classroom</a:t>
                      </a:r>
                    </a:p>
                  </a:txBody>
                  <a:tcPr/>
                </a:tc>
                <a:tc>
                  <a:txBody>
                    <a:bodyPr/>
                    <a:lstStyle/>
                    <a:p>
                      <a:pPr marL="285750" indent="-285750">
                        <a:buFont typeface="Arial" panose="020B0604020202020204" pitchFamily="34" charset="0"/>
                        <a:buChar char="•"/>
                      </a:pPr>
                      <a:r>
                        <a:rPr lang="en-US" sz="2000" dirty="0"/>
                        <a:t>Physical – limited space</a:t>
                      </a:r>
                    </a:p>
                    <a:p>
                      <a:pPr marL="285750" indent="-285750">
                        <a:buFont typeface="Arial" panose="020B0604020202020204" pitchFamily="34" charset="0"/>
                        <a:buChar char="•"/>
                      </a:pPr>
                      <a:r>
                        <a:rPr lang="en-US" sz="2000" dirty="0"/>
                        <a:t>Synchronous</a:t>
                      </a:r>
                    </a:p>
                    <a:p>
                      <a:pPr marL="285750" indent="-285750">
                        <a:buFont typeface="Arial" panose="020B0604020202020204" pitchFamily="34" charset="0"/>
                        <a:buChar char="•"/>
                      </a:pPr>
                      <a:r>
                        <a:rPr lang="en-US" sz="2000" dirty="0"/>
                        <a:t>Lectures, limited options for interaction</a:t>
                      </a:r>
                    </a:p>
                  </a:txBody>
                  <a:tcPr/>
                </a:tc>
                <a:tc>
                  <a:txBody>
                    <a:bodyPr/>
                    <a:lstStyle/>
                    <a:p>
                      <a:pPr marL="285750" indent="-285750">
                        <a:buFont typeface="Arial" panose="020B0604020202020204" pitchFamily="34" charset="0"/>
                        <a:buChar char="•"/>
                      </a:pPr>
                      <a:r>
                        <a:rPr lang="en-US" sz="2000" dirty="0"/>
                        <a:t>Unlimited opportunities</a:t>
                      </a:r>
                    </a:p>
                    <a:p>
                      <a:pPr marL="285750" indent="-285750">
                        <a:buFont typeface="Arial" panose="020B0604020202020204" pitchFamily="34" charset="0"/>
                        <a:buChar char="•"/>
                      </a:pPr>
                      <a:r>
                        <a:rPr lang="en-US" sz="2000" dirty="0"/>
                        <a:t>Anytime, anywhere</a:t>
                      </a:r>
                    </a:p>
                    <a:p>
                      <a:pPr marL="285750" indent="-285750">
                        <a:buFont typeface="Arial" panose="020B0604020202020204" pitchFamily="34" charset="0"/>
                        <a:buChar char="•"/>
                      </a:pPr>
                      <a:r>
                        <a:rPr lang="en-US" sz="2000" dirty="0"/>
                        <a:t>Interactive, synchronous, asynchronous</a:t>
                      </a:r>
                    </a:p>
                  </a:txBody>
                  <a:tcPr/>
                </a:tc>
                <a:extLst>
                  <a:ext uri="{0D108BD9-81ED-4DB2-BD59-A6C34878D82A}">
                    <a16:rowId xmlns:a16="http://schemas.microsoft.com/office/drawing/2014/main" val="3016157176"/>
                  </a:ext>
                </a:extLst>
              </a:tr>
              <a:tr h="370840">
                <a:tc>
                  <a:txBody>
                    <a:bodyPr/>
                    <a:lstStyle/>
                    <a:p>
                      <a:r>
                        <a:rPr lang="en-US" sz="2000" dirty="0"/>
                        <a:t>Content</a:t>
                      </a:r>
                    </a:p>
                  </a:txBody>
                  <a:tcPr/>
                </a:tc>
                <a:tc>
                  <a:txBody>
                    <a:bodyPr/>
                    <a:lstStyle/>
                    <a:p>
                      <a:pPr marL="285750" indent="-285750">
                        <a:buFont typeface="Arial" panose="020B0604020202020204" pitchFamily="34" charset="0"/>
                        <a:buChar char="•"/>
                      </a:pPr>
                      <a:r>
                        <a:rPr lang="en-US" sz="2000" dirty="0"/>
                        <a:t>PowerPoint, projector, whiteboard</a:t>
                      </a:r>
                    </a:p>
                    <a:p>
                      <a:pPr marL="285750" indent="-285750">
                        <a:buFont typeface="Arial" panose="020B0604020202020204" pitchFamily="34" charset="0"/>
                        <a:buChar char="•"/>
                      </a:pPr>
                      <a:r>
                        <a:rPr lang="en-US" sz="2000" dirty="0"/>
                        <a:t>Textbooks, library</a:t>
                      </a:r>
                    </a:p>
                  </a:txBody>
                  <a:tcPr/>
                </a:tc>
                <a:tc>
                  <a:txBody>
                    <a:bodyPr/>
                    <a:lstStyle/>
                    <a:p>
                      <a:pPr marL="285750" indent="-285750">
                        <a:buFont typeface="Arial" panose="020B0604020202020204" pitchFamily="34" charset="0"/>
                        <a:buChar char="•"/>
                      </a:pPr>
                      <a:r>
                        <a:rPr lang="en-US" sz="2000" dirty="0"/>
                        <a:t>Multimedia, simulation</a:t>
                      </a:r>
                    </a:p>
                    <a:p>
                      <a:pPr marL="285750" indent="-285750">
                        <a:buFont typeface="Arial" panose="020B0604020202020204" pitchFamily="34" charset="0"/>
                        <a:buChar char="•"/>
                      </a:pPr>
                      <a:r>
                        <a:rPr lang="en-US" sz="2000" dirty="0"/>
                        <a:t>Digital library</a:t>
                      </a:r>
                    </a:p>
                    <a:p>
                      <a:pPr marL="285750" indent="-285750">
                        <a:buFont typeface="Arial" panose="020B0604020202020204" pitchFamily="34" charset="0"/>
                        <a:buChar char="•"/>
                      </a:pPr>
                      <a:r>
                        <a:rPr lang="en-US" sz="2000" dirty="0"/>
                        <a:t>On demand</a:t>
                      </a:r>
                    </a:p>
                  </a:txBody>
                  <a:tcPr/>
                </a:tc>
                <a:extLst>
                  <a:ext uri="{0D108BD9-81ED-4DB2-BD59-A6C34878D82A}">
                    <a16:rowId xmlns:a16="http://schemas.microsoft.com/office/drawing/2014/main" val="2795951179"/>
                  </a:ext>
                </a:extLst>
              </a:tr>
              <a:tr h="370840">
                <a:tc>
                  <a:txBody>
                    <a:bodyPr/>
                    <a:lstStyle/>
                    <a:p>
                      <a:r>
                        <a:rPr lang="en-US" sz="2000" dirty="0"/>
                        <a:t>Personalization</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Instructor determines the same learning path for all students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Learner controls their own path</a:t>
                      </a:r>
                    </a:p>
                  </a:txBody>
                  <a:tcPr/>
                </a:tc>
                <a:extLst>
                  <a:ext uri="{0D108BD9-81ED-4DB2-BD59-A6C34878D82A}">
                    <a16:rowId xmlns:a16="http://schemas.microsoft.com/office/drawing/2014/main" val="2416583859"/>
                  </a:ext>
                </a:extLst>
              </a:tr>
            </a:tbl>
          </a:graphicData>
        </a:graphic>
      </p:graphicFrame>
      <p:sp>
        <p:nvSpPr>
          <p:cNvPr id="2" name="Slide Number Placeholder 1">
            <a:extLst>
              <a:ext uri="{FF2B5EF4-FFF2-40B4-BE49-F238E27FC236}">
                <a16:creationId xmlns:a16="http://schemas.microsoft.com/office/drawing/2014/main" id="{EB04DB08-378D-466F-B923-2C1569E647F8}"/>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42</a:t>
            </a:fld>
            <a:endParaRPr lang="en-US" dirty="0">
              <a:solidFill>
                <a:srgbClr val="FFFFFF"/>
              </a:solidFill>
            </a:endParaRPr>
          </a:p>
        </p:txBody>
      </p:sp>
    </p:spTree>
    <p:extLst>
      <p:ext uri="{BB962C8B-B14F-4D97-AF65-F5344CB8AC3E}">
        <p14:creationId xmlns:p14="http://schemas.microsoft.com/office/powerpoint/2010/main" val="42442172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7E49A-2A42-4DA4-AB30-85B65684F64A}"/>
              </a:ext>
            </a:extLst>
          </p:cNvPr>
          <p:cNvSpPr>
            <a:spLocks noGrp="1"/>
          </p:cNvSpPr>
          <p:nvPr>
            <p:ph type="title"/>
          </p:nvPr>
        </p:nvSpPr>
        <p:spPr/>
        <p:txBody>
          <a:bodyPr>
            <a:normAutofit fontScale="90000"/>
          </a:bodyPr>
          <a:lstStyle/>
          <a:p>
            <a:r>
              <a:rPr lang="en-US" dirty="0"/>
              <a:t>ICTs can Help Teachers Teach</a:t>
            </a:r>
          </a:p>
        </p:txBody>
      </p:sp>
      <p:sp>
        <p:nvSpPr>
          <p:cNvPr id="3" name="Text Placeholder 2">
            <a:extLst>
              <a:ext uri="{FF2B5EF4-FFF2-40B4-BE49-F238E27FC236}">
                <a16:creationId xmlns:a16="http://schemas.microsoft.com/office/drawing/2014/main" id="{50AECF09-0B56-4D38-8BF9-648CCB80EE54}"/>
              </a:ext>
            </a:extLst>
          </p:cNvPr>
          <p:cNvSpPr>
            <a:spLocks noGrp="1"/>
          </p:cNvSpPr>
          <p:nvPr>
            <p:ph type="body" idx="1"/>
          </p:nvPr>
        </p:nvSpPr>
        <p:spPr/>
        <p:txBody>
          <a:bodyPr>
            <a:normAutofit/>
          </a:bodyPr>
          <a:lstStyle/>
          <a:p>
            <a:pPr lvl="0"/>
            <a:r>
              <a:rPr lang="en-US" dirty="0"/>
              <a:t>Supports traditional learning</a:t>
            </a:r>
          </a:p>
          <a:p>
            <a:pPr lvl="1"/>
            <a:r>
              <a:rPr lang="en-US" dirty="0"/>
              <a:t>Developing innovative and interactive lessons</a:t>
            </a:r>
          </a:p>
          <a:p>
            <a:pPr lvl="1"/>
            <a:r>
              <a:rPr lang="en-US" dirty="0"/>
              <a:t>Selecting various content delivery methods</a:t>
            </a:r>
          </a:p>
          <a:p>
            <a:pPr lvl="1"/>
            <a:r>
              <a:rPr lang="en-US" dirty="0"/>
              <a:t>Using classroom time differently instead of lecturing</a:t>
            </a:r>
          </a:p>
          <a:p>
            <a:r>
              <a:rPr lang="en-US" dirty="0"/>
              <a:t>Enhances collaboration </a:t>
            </a:r>
            <a:br>
              <a:rPr lang="en-US" dirty="0"/>
            </a:br>
            <a:r>
              <a:rPr lang="en-US" dirty="0"/>
              <a:t>efforts with other teachers </a:t>
            </a:r>
            <a:br>
              <a:rPr lang="en-US" dirty="0"/>
            </a:br>
            <a:r>
              <a:rPr lang="en-US" dirty="0"/>
              <a:t>when developing lessons</a:t>
            </a:r>
          </a:p>
          <a:p>
            <a:pPr lvl="1"/>
            <a:endParaRPr lang="en-US" dirty="0"/>
          </a:p>
        </p:txBody>
      </p:sp>
      <p:pic>
        <p:nvPicPr>
          <p:cNvPr id="4100" name="Picture 4" descr="http://www.socialventurepartners.org/tucson/wp-content/uploads/sites/43/2017/01/cc2.jpg">
            <a:extLst>
              <a:ext uri="{FF2B5EF4-FFF2-40B4-BE49-F238E27FC236}">
                <a16:creationId xmlns:a16="http://schemas.microsoft.com/office/drawing/2014/main" id="{822074EA-81D0-47B5-AC58-3567F658CC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3181350"/>
            <a:ext cx="3360375" cy="179570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3BFA096-4F8F-4310-8CB8-92E4DC0F097F}"/>
              </a:ext>
            </a:extLst>
          </p:cNvPr>
          <p:cNvSpPr>
            <a:spLocks noGrp="1"/>
          </p:cNvSpPr>
          <p:nvPr>
            <p:ph type="sldNum" sz="quarter" idx="12"/>
          </p:nvPr>
        </p:nvSpPr>
        <p:spPr/>
        <p:txBody>
          <a:bodyPr>
            <a:normAutofit fontScale="47500" lnSpcReduction="20000"/>
          </a:bodyPr>
          <a:lstStyle/>
          <a:p>
            <a:fld id="{CA994560-7801-4A2D-A8EF-41E342B56C51}" type="slidenum">
              <a:rPr lang="en-US" smtClean="0"/>
              <a:t>43</a:t>
            </a:fld>
            <a:endParaRPr lang="en-US"/>
          </a:p>
        </p:txBody>
      </p:sp>
    </p:spTree>
    <p:extLst>
      <p:ext uri="{BB962C8B-B14F-4D97-AF65-F5344CB8AC3E}">
        <p14:creationId xmlns:p14="http://schemas.microsoft.com/office/powerpoint/2010/main" val="2779462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E275-AEFF-4A9D-861A-6E5F4C63BC9C}"/>
              </a:ext>
            </a:extLst>
          </p:cNvPr>
          <p:cNvSpPr>
            <a:spLocks noGrp="1"/>
          </p:cNvSpPr>
          <p:nvPr>
            <p:ph type="title"/>
          </p:nvPr>
        </p:nvSpPr>
        <p:spPr/>
        <p:txBody>
          <a:bodyPr>
            <a:normAutofit fontScale="90000"/>
          </a:bodyPr>
          <a:lstStyle/>
          <a:p>
            <a:r>
              <a:rPr lang="en-US" dirty="0"/>
              <a:t>ICTs can Help Students Learn</a:t>
            </a:r>
          </a:p>
        </p:txBody>
      </p:sp>
      <p:sp>
        <p:nvSpPr>
          <p:cNvPr id="3" name="Text Placeholder 2">
            <a:extLst>
              <a:ext uri="{FF2B5EF4-FFF2-40B4-BE49-F238E27FC236}">
                <a16:creationId xmlns:a16="http://schemas.microsoft.com/office/drawing/2014/main" id="{F784E716-7854-48C0-B878-FEE77FAD7258}"/>
              </a:ext>
            </a:extLst>
          </p:cNvPr>
          <p:cNvSpPr>
            <a:spLocks noGrp="1"/>
          </p:cNvSpPr>
          <p:nvPr>
            <p:ph type="body" idx="1"/>
          </p:nvPr>
        </p:nvSpPr>
        <p:spPr/>
        <p:txBody>
          <a:bodyPr>
            <a:normAutofit/>
          </a:bodyPr>
          <a:lstStyle/>
          <a:p>
            <a:r>
              <a:rPr lang="en-US" dirty="0"/>
              <a:t>Encourages independent active learning</a:t>
            </a:r>
          </a:p>
          <a:p>
            <a:pPr lvl="1"/>
            <a:r>
              <a:rPr lang="en-US" dirty="0"/>
              <a:t>Access to vast online resources</a:t>
            </a:r>
          </a:p>
          <a:p>
            <a:pPr lvl="0"/>
            <a:r>
              <a:rPr lang="en-US" dirty="0"/>
              <a:t>Enhance inquiry and </a:t>
            </a:r>
            <a:br>
              <a:rPr lang="en-US" dirty="0"/>
            </a:br>
            <a:r>
              <a:rPr lang="en-US" dirty="0"/>
              <a:t>exploratory skill</a:t>
            </a:r>
          </a:p>
          <a:p>
            <a:pPr lvl="1"/>
            <a:r>
              <a:rPr lang="en-US" dirty="0"/>
              <a:t>Search for and compare </a:t>
            </a:r>
            <a:br>
              <a:rPr lang="en-US" dirty="0"/>
            </a:br>
            <a:r>
              <a:rPr lang="en-US" dirty="0"/>
              <a:t>information from different</a:t>
            </a:r>
            <a:br>
              <a:rPr lang="en-US" dirty="0"/>
            </a:br>
            <a:r>
              <a:rPr lang="en-US" dirty="0"/>
              <a:t>sources</a:t>
            </a:r>
          </a:p>
        </p:txBody>
      </p:sp>
      <p:pic>
        <p:nvPicPr>
          <p:cNvPr id="4" name="Picture 2" descr="https://villagemedia.blob.core.windows.net/files/shared/miscellaneous-stock-images/smartphone-classroom-stock.jpeg">
            <a:extLst>
              <a:ext uri="{FF2B5EF4-FFF2-40B4-BE49-F238E27FC236}">
                <a16:creationId xmlns:a16="http://schemas.microsoft.com/office/drawing/2014/main" id="{5E0F6DA3-531F-455C-B44A-A920DA6AF5D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842"/>
          <a:stretch/>
        </p:blipFill>
        <p:spPr bwMode="auto">
          <a:xfrm>
            <a:off x="5410200" y="2114550"/>
            <a:ext cx="3517236" cy="282321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24D7B3F3-F3D8-48ED-8B7F-176B79916A0F}"/>
              </a:ext>
            </a:extLst>
          </p:cNvPr>
          <p:cNvSpPr>
            <a:spLocks noGrp="1"/>
          </p:cNvSpPr>
          <p:nvPr>
            <p:ph type="sldNum" sz="quarter" idx="12"/>
          </p:nvPr>
        </p:nvSpPr>
        <p:spPr/>
        <p:txBody>
          <a:bodyPr>
            <a:normAutofit fontScale="47500" lnSpcReduction="20000"/>
          </a:bodyPr>
          <a:lstStyle/>
          <a:p>
            <a:fld id="{CA994560-7801-4A2D-A8EF-41E342B56C51}" type="slidenum">
              <a:rPr lang="en-US" smtClean="0"/>
              <a:t>44</a:t>
            </a:fld>
            <a:endParaRPr lang="en-US"/>
          </a:p>
        </p:txBody>
      </p:sp>
    </p:spTree>
    <p:extLst>
      <p:ext uri="{BB962C8B-B14F-4D97-AF65-F5344CB8AC3E}">
        <p14:creationId xmlns:p14="http://schemas.microsoft.com/office/powerpoint/2010/main" val="16864127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0D398-8256-4109-A40B-13648B1F178B}"/>
              </a:ext>
            </a:extLst>
          </p:cNvPr>
          <p:cNvSpPr>
            <a:spLocks noGrp="1"/>
          </p:cNvSpPr>
          <p:nvPr>
            <p:ph type="title"/>
          </p:nvPr>
        </p:nvSpPr>
        <p:spPr/>
        <p:txBody>
          <a:bodyPr>
            <a:normAutofit fontScale="90000"/>
          </a:bodyPr>
          <a:lstStyle/>
          <a:p>
            <a:r>
              <a:rPr lang="en-US" dirty="0"/>
              <a:t>ICTs can Help Students Learn</a:t>
            </a:r>
          </a:p>
        </p:txBody>
      </p:sp>
      <p:sp>
        <p:nvSpPr>
          <p:cNvPr id="3" name="Text Placeholder 2">
            <a:extLst>
              <a:ext uri="{FF2B5EF4-FFF2-40B4-BE49-F238E27FC236}">
                <a16:creationId xmlns:a16="http://schemas.microsoft.com/office/drawing/2014/main" id="{2DEC6988-47FE-4091-8081-45DDBB1BFB27}"/>
              </a:ext>
            </a:extLst>
          </p:cNvPr>
          <p:cNvSpPr>
            <a:spLocks noGrp="1"/>
          </p:cNvSpPr>
          <p:nvPr>
            <p:ph type="body" idx="1"/>
          </p:nvPr>
        </p:nvSpPr>
        <p:spPr>
          <a:xfrm>
            <a:off x="612648" y="1200150"/>
            <a:ext cx="8153400" cy="3394710"/>
          </a:xfrm>
        </p:spPr>
        <p:txBody>
          <a:bodyPr>
            <a:normAutofit/>
          </a:bodyPr>
          <a:lstStyle/>
          <a:p>
            <a:pPr lvl="0"/>
            <a:r>
              <a:rPr lang="en-US" dirty="0"/>
              <a:t>Improved communication</a:t>
            </a:r>
          </a:p>
          <a:p>
            <a:pPr lvl="1"/>
            <a:r>
              <a:rPr lang="en-US" dirty="0"/>
              <a:t>Student-to-student for collaboration or learning</a:t>
            </a:r>
          </a:p>
          <a:p>
            <a:pPr lvl="1"/>
            <a:r>
              <a:rPr lang="en-US" dirty="0"/>
              <a:t>Student-to-instructor for assistance</a:t>
            </a:r>
          </a:p>
          <a:p>
            <a:r>
              <a:rPr lang="en-US" dirty="0"/>
              <a:t>Develop writing skills</a:t>
            </a:r>
          </a:p>
          <a:p>
            <a:r>
              <a:rPr lang="en-US" dirty="0"/>
              <a:t>Various ways of presenting projects</a:t>
            </a:r>
          </a:p>
          <a:p>
            <a:pPr lvl="1"/>
            <a:r>
              <a:rPr lang="en-US" dirty="0"/>
              <a:t>Multimedia, online presentation tools</a:t>
            </a:r>
          </a:p>
        </p:txBody>
      </p:sp>
      <p:pic>
        <p:nvPicPr>
          <p:cNvPr id="25606" name="Picture 6" descr="Related image">
            <a:extLst>
              <a:ext uri="{FF2B5EF4-FFF2-40B4-BE49-F238E27FC236}">
                <a16:creationId xmlns:a16="http://schemas.microsoft.com/office/drawing/2014/main" id="{CA947082-9752-40CE-9362-CA07558741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332" r="30001"/>
          <a:stretch/>
        </p:blipFill>
        <p:spPr bwMode="auto">
          <a:xfrm>
            <a:off x="6400800" y="2897504"/>
            <a:ext cx="2590800" cy="208189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01F47F0-E33F-4280-99A8-8C314D414392}"/>
              </a:ext>
            </a:extLst>
          </p:cNvPr>
          <p:cNvSpPr>
            <a:spLocks noGrp="1"/>
          </p:cNvSpPr>
          <p:nvPr>
            <p:ph type="sldNum" sz="quarter" idx="12"/>
          </p:nvPr>
        </p:nvSpPr>
        <p:spPr/>
        <p:txBody>
          <a:bodyPr>
            <a:normAutofit fontScale="47500" lnSpcReduction="20000"/>
          </a:bodyPr>
          <a:lstStyle/>
          <a:p>
            <a:fld id="{CA994560-7801-4A2D-A8EF-41E342B56C51}" type="slidenum">
              <a:rPr lang="en-US" smtClean="0"/>
              <a:t>45</a:t>
            </a:fld>
            <a:endParaRPr lang="en-US"/>
          </a:p>
        </p:txBody>
      </p:sp>
    </p:spTree>
    <p:extLst>
      <p:ext uri="{BB962C8B-B14F-4D97-AF65-F5344CB8AC3E}">
        <p14:creationId xmlns:p14="http://schemas.microsoft.com/office/powerpoint/2010/main" val="5719003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https://upload.wikimedia.org/wikipedia/commons/2/27/Moodle-logo-large.jpg">
            <a:extLst>
              <a:ext uri="{FF2B5EF4-FFF2-40B4-BE49-F238E27FC236}">
                <a16:creationId xmlns:a16="http://schemas.microsoft.com/office/drawing/2014/main" id="{BA6D6C62-8C07-4BB4-BBB6-CE4268B39D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3257550"/>
            <a:ext cx="4572000" cy="11303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241E275-AEFF-4A9D-861A-6E5F4C63BC9C}"/>
              </a:ext>
            </a:extLst>
          </p:cNvPr>
          <p:cNvSpPr>
            <a:spLocks noGrp="1"/>
          </p:cNvSpPr>
          <p:nvPr>
            <p:ph type="title"/>
          </p:nvPr>
        </p:nvSpPr>
        <p:spPr/>
        <p:txBody>
          <a:bodyPr>
            <a:normAutofit fontScale="90000"/>
          </a:bodyPr>
          <a:lstStyle/>
          <a:p>
            <a:r>
              <a:rPr lang="en-US" dirty="0"/>
              <a:t>Learning Management Systems</a:t>
            </a:r>
          </a:p>
        </p:txBody>
      </p:sp>
      <p:sp>
        <p:nvSpPr>
          <p:cNvPr id="3" name="Text Placeholder 2">
            <a:extLst>
              <a:ext uri="{FF2B5EF4-FFF2-40B4-BE49-F238E27FC236}">
                <a16:creationId xmlns:a16="http://schemas.microsoft.com/office/drawing/2014/main" id="{F784E716-7854-48C0-B878-FEE77FAD7258}"/>
              </a:ext>
            </a:extLst>
          </p:cNvPr>
          <p:cNvSpPr>
            <a:spLocks noGrp="1"/>
          </p:cNvSpPr>
          <p:nvPr>
            <p:ph type="body" idx="1"/>
          </p:nvPr>
        </p:nvSpPr>
        <p:spPr>
          <a:xfrm>
            <a:off x="612648" y="1200150"/>
            <a:ext cx="7693152" cy="3394710"/>
          </a:xfrm>
        </p:spPr>
        <p:txBody>
          <a:bodyPr>
            <a:normAutofit/>
          </a:bodyPr>
          <a:lstStyle/>
          <a:p>
            <a:r>
              <a:rPr lang="en-US" dirty="0"/>
              <a:t>Organize class resources</a:t>
            </a:r>
          </a:p>
          <a:p>
            <a:r>
              <a:rPr lang="en-US" dirty="0"/>
              <a:t>Centralized information and learning</a:t>
            </a:r>
          </a:p>
          <a:p>
            <a:r>
              <a:rPr lang="en-US" dirty="0"/>
              <a:t>Easy to expand elearning course or materials</a:t>
            </a:r>
          </a:p>
          <a:p>
            <a:r>
              <a:rPr lang="en-US" dirty="0"/>
              <a:t>Access to class resources anytime</a:t>
            </a:r>
          </a:p>
          <a:p>
            <a:r>
              <a:rPr lang="en-US" dirty="0"/>
              <a:t>Track progress or </a:t>
            </a:r>
            <a:br>
              <a:rPr lang="en-US" dirty="0"/>
            </a:br>
            <a:r>
              <a:rPr lang="en-US" dirty="0"/>
              <a:t>view grades</a:t>
            </a:r>
          </a:p>
        </p:txBody>
      </p:sp>
      <p:sp>
        <p:nvSpPr>
          <p:cNvPr id="4" name="Slide Number Placeholder 3">
            <a:extLst>
              <a:ext uri="{FF2B5EF4-FFF2-40B4-BE49-F238E27FC236}">
                <a16:creationId xmlns:a16="http://schemas.microsoft.com/office/drawing/2014/main" id="{28C4227C-666C-4742-8EBF-19556E26746B}"/>
              </a:ext>
            </a:extLst>
          </p:cNvPr>
          <p:cNvSpPr>
            <a:spLocks noGrp="1"/>
          </p:cNvSpPr>
          <p:nvPr>
            <p:ph type="sldNum" sz="quarter" idx="12"/>
          </p:nvPr>
        </p:nvSpPr>
        <p:spPr/>
        <p:txBody>
          <a:bodyPr>
            <a:normAutofit fontScale="47500" lnSpcReduction="20000"/>
          </a:bodyPr>
          <a:lstStyle/>
          <a:p>
            <a:fld id="{CA994560-7801-4A2D-A8EF-41E342B56C51}" type="slidenum">
              <a:rPr lang="en-US" smtClean="0"/>
              <a:t>46</a:t>
            </a:fld>
            <a:endParaRPr lang="en-US"/>
          </a:p>
        </p:txBody>
      </p:sp>
    </p:spTree>
    <p:extLst>
      <p:ext uri="{BB962C8B-B14F-4D97-AF65-F5344CB8AC3E}">
        <p14:creationId xmlns:p14="http://schemas.microsoft.com/office/powerpoint/2010/main" val="40953056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E275-AEFF-4A9D-861A-6E5F4C63BC9C}"/>
              </a:ext>
            </a:extLst>
          </p:cNvPr>
          <p:cNvSpPr>
            <a:spLocks noGrp="1"/>
          </p:cNvSpPr>
          <p:nvPr>
            <p:ph type="title"/>
          </p:nvPr>
        </p:nvSpPr>
        <p:spPr/>
        <p:txBody>
          <a:bodyPr>
            <a:normAutofit fontScale="90000"/>
          </a:bodyPr>
          <a:lstStyle/>
          <a:p>
            <a:r>
              <a:rPr lang="en-US" dirty="0"/>
              <a:t>Summary</a:t>
            </a:r>
          </a:p>
        </p:txBody>
      </p:sp>
      <p:sp>
        <p:nvSpPr>
          <p:cNvPr id="3" name="Text Placeholder 2">
            <a:extLst>
              <a:ext uri="{FF2B5EF4-FFF2-40B4-BE49-F238E27FC236}">
                <a16:creationId xmlns:a16="http://schemas.microsoft.com/office/drawing/2014/main" id="{F784E716-7854-48C0-B878-FEE77FAD7258}"/>
              </a:ext>
            </a:extLst>
          </p:cNvPr>
          <p:cNvSpPr>
            <a:spLocks noGrp="1"/>
          </p:cNvSpPr>
          <p:nvPr>
            <p:ph type="body" idx="1"/>
          </p:nvPr>
        </p:nvSpPr>
        <p:spPr/>
        <p:txBody>
          <a:bodyPr>
            <a:normAutofit lnSpcReduction="10000"/>
          </a:bodyPr>
          <a:lstStyle/>
          <a:p>
            <a:r>
              <a:rPr lang="en-US" dirty="0"/>
              <a:t>Increase learning opportunities and provide greater access to learning material</a:t>
            </a:r>
          </a:p>
          <a:p>
            <a:r>
              <a:rPr lang="en-US" dirty="0"/>
              <a:t>Teachers use ICT to support traditional learning</a:t>
            </a:r>
          </a:p>
          <a:p>
            <a:r>
              <a:rPr lang="en-US" dirty="0"/>
              <a:t>ICTs help students by improving communication, collaborative learning, and independent learning</a:t>
            </a:r>
          </a:p>
          <a:p>
            <a:r>
              <a:rPr lang="en-US" dirty="0"/>
              <a:t>LMSs centralizes the online learning process and resources</a:t>
            </a:r>
          </a:p>
        </p:txBody>
      </p:sp>
      <p:sp>
        <p:nvSpPr>
          <p:cNvPr id="4" name="Slide Number Placeholder 3">
            <a:extLst>
              <a:ext uri="{FF2B5EF4-FFF2-40B4-BE49-F238E27FC236}">
                <a16:creationId xmlns:a16="http://schemas.microsoft.com/office/drawing/2014/main" id="{C5BDE0D5-CEA4-4D62-A4B0-B287288DD1F1}"/>
              </a:ext>
            </a:extLst>
          </p:cNvPr>
          <p:cNvSpPr>
            <a:spLocks noGrp="1"/>
          </p:cNvSpPr>
          <p:nvPr>
            <p:ph type="sldNum" sz="quarter" idx="12"/>
          </p:nvPr>
        </p:nvSpPr>
        <p:spPr/>
        <p:txBody>
          <a:bodyPr>
            <a:normAutofit fontScale="47500" lnSpcReduction="20000"/>
          </a:bodyPr>
          <a:lstStyle/>
          <a:p>
            <a:fld id="{CA994560-7801-4A2D-A8EF-41E342B56C51}" type="slidenum">
              <a:rPr lang="en-US" smtClean="0"/>
              <a:t>47</a:t>
            </a:fld>
            <a:endParaRPr lang="en-US"/>
          </a:p>
        </p:txBody>
      </p:sp>
    </p:spTree>
    <p:extLst>
      <p:ext uri="{BB962C8B-B14F-4D97-AF65-F5344CB8AC3E}">
        <p14:creationId xmlns:p14="http://schemas.microsoft.com/office/powerpoint/2010/main" val="741459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800350"/>
          </a:xfrm>
        </p:spPr>
        <p:txBody>
          <a:bodyPr>
            <a:normAutofit/>
          </a:bodyPr>
          <a:lstStyle/>
          <a:p>
            <a:r>
              <a:rPr lang="en-US" dirty="0"/>
              <a:t>1.1. Information and Communication</a:t>
            </a:r>
          </a:p>
          <a:p>
            <a:r>
              <a:rPr lang="en-US" dirty="0"/>
              <a:t>1.2. Technology</a:t>
            </a:r>
          </a:p>
          <a:p>
            <a:r>
              <a:rPr lang="en-US" dirty="0"/>
              <a:t>1.3. ICT in Education</a:t>
            </a:r>
          </a:p>
          <a:p>
            <a:r>
              <a:rPr lang="en-US" b="1" dirty="0"/>
              <a:t>1.4 Standards</a:t>
            </a:r>
          </a:p>
        </p:txBody>
      </p:sp>
      <p:sp>
        <p:nvSpPr>
          <p:cNvPr id="3" name="Title 2"/>
          <p:cNvSpPr>
            <a:spLocks noGrp="1"/>
          </p:cNvSpPr>
          <p:nvPr>
            <p:ph type="title"/>
          </p:nvPr>
        </p:nvSpPr>
        <p:spPr/>
        <p:txBody>
          <a:bodyPr>
            <a:normAutofit fontScale="90000"/>
          </a:bodyPr>
          <a:lstStyle/>
          <a:p>
            <a:r>
              <a:rPr lang="en-US" dirty="0"/>
              <a:t> 1.4. Standards</a:t>
            </a:r>
          </a:p>
        </p:txBody>
      </p:sp>
      <p:pic>
        <p:nvPicPr>
          <p:cNvPr id="3074" name="Picture 2" descr="Image result for standards">
            <a:extLst>
              <a:ext uri="{FF2B5EF4-FFF2-40B4-BE49-F238E27FC236}">
                <a16:creationId xmlns:a16="http://schemas.microsoft.com/office/drawing/2014/main" id="{421D269F-7098-4229-A504-9C5FC819D1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419350"/>
            <a:ext cx="2343150" cy="234315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9FA824B-C796-4663-9903-EC931E558BBB}"/>
              </a:ext>
            </a:extLst>
          </p:cNvPr>
          <p:cNvSpPr>
            <a:spLocks noGrp="1"/>
          </p:cNvSpPr>
          <p:nvPr>
            <p:ph type="sldNum" sz="quarter" idx="11"/>
          </p:nvPr>
        </p:nvSpPr>
        <p:spPr/>
        <p:txBody>
          <a:bodyPr/>
          <a:lstStyle/>
          <a:p>
            <a:pPr algn="ctr"/>
            <a:fld id="{1AD93096-5B34-4342-9326-69289CEAE4C2}" type="slidenum">
              <a:rPr lang="en-US" smtClean="0"/>
              <a:pPr algn="ctr"/>
              <a:t>48</a:t>
            </a:fld>
            <a:endParaRPr lang="en-US" sz="2400" dirty="0">
              <a:solidFill>
                <a:srgbClr val="FFFFFF"/>
              </a:solidFill>
            </a:endParaRPr>
          </a:p>
        </p:txBody>
      </p:sp>
    </p:spTree>
    <p:extLst>
      <p:ext uri="{BB962C8B-B14F-4D97-AF65-F5344CB8AC3E}">
        <p14:creationId xmlns:p14="http://schemas.microsoft.com/office/powerpoint/2010/main" val="1581018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82FA-3A3F-4357-813D-0E176A94F64A}"/>
              </a:ext>
            </a:extLst>
          </p:cNvPr>
          <p:cNvSpPr>
            <a:spLocks noGrp="1"/>
          </p:cNvSpPr>
          <p:nvPr>
            <p:ph type="title"/>
          </p:nvPr>
        </p:nvSpPr>
        <p:spPr/>
        <p:txBody>
          <a:bodyPr>
            <a:normAutofit fontScale="90000"/>
          </a:bodyPr>
          <a:lstStyle/>
          <a:p>
            <a:r>
              <a:rPr lang="en-US"/>
              <a:t>Learning Objectives</a:t>
            </a:r>
            <a:endParaRPr lang="en-US" dirty="0"/>
          </a:p>
        </p:txBody>
      </p:sp>
      <p:sp>
        <p:nvSpPr>
          <p:cNvPr id="5" name="Content Placeholder 4">
            <a:extLst>
              <a:ext uri="{FF2B5EF4-FFF2-40B4-BE49-F238E27FC236}">
                <a16:creationId xmlns:a16="http://schemas.microsoft.com/office/drawing/2014/main" id="{62CF2D99-2A3B-444E-8D78-FF6E168308D0}"/>
              </a:ext>
            </a:extLst>
          </p:cNvPr>
          <p:cNvSpPr>
            <a:spLocks noGrp="1"/>
          </p:cNvSpPr>
          <p:nvPr>
            <p:ph sz="quarter" idx="1"/>
          </p:nvPr>
        </p:nvSpPr>
        <p:spPr/>
        <p:txBody>
          <a:bodyPr/>
          <a:lstStyle/>
          <a:p>
            <a:pPr marL="514350" indent="-514350">
              <a:buFont typeface="+mj-lt"/>
              <a:buAutoNum type="arabicPeriod"/>
            </a:pPr>
            <a:r>
              <a:rPr lang="en-US" dirty="0"/>
              <a:t>Describe why standards are important</a:t>
            </a:r>
          </a:p>
          <a:p>
            <a:pPr marL="514350" indent="-514350">
              <a:buFont typeface="+mj-lt"/>
              <a:buAutoNum type="arabicPeriod"/>
            </a:pPr>
            <a:r>
              <a:rPr lang="en-US" dirty="0"/>
              <a:t>Explain a consequence of not having standards</a:t>
            </a:r>
          </a:p>
        </p:txBody>
      </p:sp>
      <p:sp>
        <p:nvSpPr>
          <p:cNvPr id="3" name="Slide Number Placeholder 2">
            <a:extLst>
              <a:ext uri="{FF2B5EF4-FFF2-40B4-BE49-F238E27FC236}">
                <a16:creationId xmlns:a16="http://schemas.microsoft.com/office/drawing/2014/main" id="{9AA37FB8-8C29-4E01-8696-98622B5E1F80}"/>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49</a:t>
            </a:fld>
            <a:endParaRPr lang="en-US" dirty="0">
              <a:solidFill>
                <a:srgbClr val="FFFFFF"/>
              </a:solidFill>
            </a:endParaRPr>
          </a:p>
        </p:txBody>
      </p:sp>
    </p:spTree>
    <p:extLst>
      <p:ext uri="{BB962C8B-B14F-4D97-AF65-F5344CB8AC3E}">
        <p14:creationId xmlns:p14="http://schemas.microsoft.com/office/powerpoint/2010/main" val="742512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Global ICT Standards">
            <a:extLst>
              <a:ext uri="{FF2B5EF4-FFF2-40B4-BE49-F238E27FC236}">
                <a16:creationId xmlns:a16="http://schemas.microsoft.com/office/drawing/2014/main" id="{836D741C-C0BC-4BA4-A5ED-D2E25EEE4B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266950"/>
            <a:ext cx="3808566" cy="239798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E393FFE4-3C1A-4DB9-9638-46725231473F}"/>
              </a:ext>
            </a:extLst>
          </p:cNvPr>
          <p:cNvSpPr>
            <a:spLocks noGrp="1"/>
          </p:cNvSpPr>
          <p:nvPr>
            <p:ph type="title"/>
          </p:nvPr>
        </p:nvSpPr>
        <p:spPr/>
        <p:txBody>
          <a:bodyPr>
            <a:normAutofit fontScale="90000"/>
          </a:bodyPr>
          <a:lstStyle/>
          <a:p>
            <a:r>
              <a:rPr lang="en-US" dirty="0"/>
              <a:t>The Global ICT Standards</a:t>
            </a:r>
          </a:p>
        </p:txBody>
      </p:sp>
      <p:sp>
        <p:nvSpPr>
          <p:cNvPr id="6" name="Content Placeholder 5">
            <a:extLst>
              <a:ext uri="{FF2B5EF4-FFF2-40B4-BE49-F238E27FC236}">
                <a16:creationId xmlns:a16="http://schemas.microsoft.com/office/drawing/2014/main" id="{C16BEB4F-59BC-477E-BA9E-B8A15A82BC33}"/>
              </a:ext>
            </a:extLst>
          </p:cNvPr>
          <p:cNvSpPr>
            <a:spLocks noGrp="1"/>
          </p:cNvSpPr>
          <p:nvPr>
            <p:ph sz="quarter" idx="1"/>
          </p:nvPr>
        </p:nvSpPr>
        <p:spPr/>
        <p:txBody>
          <a:bodyPr/>
          <a:lstStyle/>
          <a:p>
            <a:pPr lvl="0"/>
            <a:r>
              <a:rPr lang="en-US" dirty="0"/>
              <a:t>An international group of organizations and businesses produce the </a:t>
            </a:r>
            <a:r>
              <a:rPr lang="en-US" b="1" dirty="0"/>
              <a:t>global ICT standards</a:t>
            </a:r>
          </a:p>
          <a:p>
            <a:pPr lvl="1"/>
            <a:r>
              <a:rPr lang="en-US" dirty="0"/>
              <a:t>dictates how the ICT industry </a:t>
            </a:r>
            <a:br>
              <a:rPr lang="en-US" dirty="0"/>
            </a:br>
            <a:r>
              <a:rPr lang="en-US" dirty="0"/>
              <a:t>should function</a:t>
            </a:r>
          </a:p>
          <a:p>
            <a:pPr lvl="1"/>
            <a:r>
              <a:rPr lang="en-US" dirty="0"/>
              <a:t>are developed in many </a:t>
            </a:r>
            <a:br>
              <a:rPr lang="en-US" dirty="0"/>
            </a:br>
            <a:r>
              <a:rPr lang="en-US" dirty="0"/>
              <a:t>venues and countries</a:t>
            </a:r>
          </a:p>
          <a:p>
            <a:pPr lvl="1"/>
            <a:endParaRPr lang="en-US" dirty="0"/>
          </a:p>
        </p:txBody>
      </p:sp>
      <p:sp>
        <p:nvSpPr>
          <p:cNvPr id="2" name="Slide Number Placeholder 1">
            <a:extLst>
              <a:ext uri="{FF2B5EF4-FFF2-40B4-BE49-F238E27FC236}">
                <a16:creationId xmlns:a16="http://schemas.microsoft.com/office/drawing/2014/main" id="{7EC6B624-E7B4-451D-B3EC-5878135C1D78}"/>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50</a:t>
            </a:fld>
            <a:endParaRPr lang="en-US" dirty="0">
              <a:solidFill>
                <a:srgbClr val="FFFFFF"/>
              </a:solidFill>
            </a:endParaRPr>
          </a:p>
        </p:txBody>
      </p:sp>
    </p:spTree>
    <p:extLst>
      <p:ext uri="{BB962C8B-B14F-4D97-AF65-F5344CB8AC3E}">
        <p14:creationId xmlns:p14="http://schemas.microsoft.com/office/powerpoint/2010/main" val="17939697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93FFE4-3C1A-4DB9-9638-46725231473F}"/>
              </a:ext>
            </a:extLst>
          </p:cNvPr>
          <p:cNvSpPr>
            <a:spLocks noGrp="1"/>
          </p:cNvSpPr>
          <p:nvPr>
            <p:ph type="title"/>
          </p:nvPr>
        </p:nvSpPr>
        <p:spPr/>
        <p:txBody>
          <a:bodyPr>
            <a:normAutofit fontScale="90000"/>
          </a:bodyPr>
          <a:lstStyle/>
          <a:p>
            <a:r>
              <a:rPr lang="en-US" dirty="0"/>
              <a:t>The Global ICT Standards</a:t>
            </a:r>
          </a:p>
        </p:txBody>
      </p:sp>
      <p:sp>
        <p:nvSpPr>
          <p:cNvPr id="6" name="Content Placeholder 5">
            <a:extLst>
              <a:ext uri="{FF2B5EF4-FFF2-40B4-BE49-F238E27FC236}">
                <a16:creationId xmlns:a16="http://schemas.microsoft.com/office/drawing/2014/main" id="{C16BEB4F-59BC-477E-BA9E-B8A15A82BC33}"/>
              </a:ext>
            </a:extLst>
          </p:cNvPr>
          <p:cNvSpPr>
            <a:spLocks noGrp="1"/>
          </p:cNvSpPr>
          <p:nvPr>
            <p:ph sz="quarter" idx="1"/>
          </p:nvPr>
        </p:nvSpPr>
        <p:spPr/>
        <p:txBody>
          <a:bodyPr>
            <a:normAutofit lnSpcReduction="10000"/>
          </a:bodyPr>
          <a:lstStyle/>
          <a:p>
            <a:pPr lvl="0"/>
            <a:r>
              <a:rPr lang="en-US" dirty="0"/>
              <a:t>The global ICT standards group share certain characteristics</a:t>
            </a:r>
          </a:p>
          <a:p>
            <a:pPr lvl="1"/>
            <a:r>
              <a:rPr lang="en-US" dirty="0"/>
              <a:t>They respond broadly to the needs of </a:t>
            </a:r>
            <a:r>
              <a:rPr lang="en-US" b="1" dirty="0"/>
              <a:t>global markets</a:t>
            </a:r>
          </a:p>
          <a:p>
            <a:pPr lvl="1"/>
            <a:r>
              <a:rPr lang="en-US" dirty="0"/>
              <a:t>They demonstrate relevance through </a:t>
            </a:r>
            <a:r>
              <a:rPr lang="en-US" b="1" dirty="0"/>
              <a:t>voluntary</a:t>
            </a:r>
            <a:r>
              <a:rPr lang="en-US" dirty="0"/>
              <a:t> worldwide adoption and implementation</a:t>
            </a:r>
          </a:p>
          <a:p>
            <a:pPr lvl="1"/>
            <a:r>
              <a:rPr lang="en-US" dirty="0"/>
              <a:t>They are products of standardization processes that are </a:t>
            </a:r>
            <a:r>
              <a:rPr lang="en-US" b="1" dirty="0"/>
              <a:t>consensus-based</a:t>
            </a:r>
            <a:r>
              <a:rPr lang="en-US" dirty="0"/>
              <a:t>, </a:t>
            </a:r>
            <a:r>
              <a:rPr lang="en-US" b="1" dirty="0"/>
              <a:t>transparent</a:t>
            </a:r>
            <a:r>
              <a:rPr lang="en-US" dirty="0"/>
              <a:t>, and </a:t>
            </a:r>
            <a:r>
              <a:rPr lang="en-US" b="1" dirty="0"/>
              <a:t>industry-led</a:t>
            </a:r>
            <a:r>
              <a:rPr lang="en-US" dirty="0"/>
              <a:t> with participation open to any interested party.</a:t>
            </a:r>
          </a:p>
        </p:txBody>
      </p:sp>
      <p:sp>
        <p:nvSpPr>
          <p:cNvPr id="2" name="Slide Number Placeholder 1">
            <a:extLst>
              <a:ext uri="{FF2B5EF4-FFF2-40B4-BE49-F238E27FC236}">
                <a16:creationId xmlns:a16="http://schemas.microsoft.com/office/drawing/2014/main" id="{F61F7FFA-A9E4-4598-B5EE-7116097746E3}"/>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51</a:t>
            </a:fld>
            <a:endParaRPr lang="en-US" dirty="0">
              <a:solidFill>
                <a:srgbClr val="FFFFFF"/>
              </a:solidFill>
            </a:endParaRPr>
          </a:p>
        </p:txBody>
      </p:sp>
    </p:spTree>
    <p:extLst>
      <p:ext uri="{BB962C8B-B14F-4D97-AF65-F5344CB8AC3E}">
        <p14:creationId xmlns:p14="http://schemas.microsoft.com/office/powerpoint/2010/main" val="18958373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Internet: People and organizations</a:t>
            </a:r>
          </a:p>
        </p:txBody>
      </p:sp>
      <p:sp>
        <p:nvSpPr>
          <p:cNvPr id="3" name="Content Placeholder 2"/>
          <p:cNvSpPr>
            <a:spLocks noGrp="1"/>
          </p:cNvSpPr>
          <p:nvPr>
            <p:ph sz="quarter" idx="1"/>
          </p:nvPr>
        </p:nvSpPr>
        <p:spPr/>
        <p:txBody>
          <a:bodyPr>
            <a:normAutofit lnSpcReduction="10000"/>
          </a:bodyPr>
          <a:lstStyle/>
          <a:p>
            <a:r>
              <a:rPr lang="en-US" dirty="0"/>
              <a:t>Internet Engineering Task Force (IETF)</a:t>
            </a:r>
          </a:p>
          <a:p>
            <a:pPr lvl="1"/>
            <a:r>
              <a:rPr lang="en-US" dirty="0"/>
              <a:t>Internet protocol standards</a:t>
            </a:r>
          </a:p>
          <a:p>
            <a:r>
              <a:rPr lang="en-US" dirty="0"/>
              <a:t>Internet Corporation for Assigned Names and Numbers (ICANN)</a:t>
            </a:r>
          </a:p>
          <a:p>
            <a:pPr lvl="1"/>
            <a:r>
              <a:rPr lang="en-US" dirty="0"/>
              <a:t>Decides top-level domain names (TLD)</a:t>
            </a:r>
          </a:p>
          <a:p>
            <a:r>
              <a:rPr lang="en-US" dirty="0"/>
              <a:t>World Wide Web Consortium (W3C)</a:t>
            </a:r>
          </a:p>
          <a:p>
            <a:pPr lvl="1"/>
            <a:r>
              <a:rPr lang="en-US" dirty="0"/>
              <a:t>Web standards</a:t>
            </a:r>
          </a:p>
        </p:txBody>
      </p:sp>
      <p:pic>
        <p:nvPicPr>
          <p:cNvPr id="3075" name="Picture 3" descr="ICAN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9912" y="1200151"/>
            <a:ext cx="1695450" cy="92868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286375" y="4248151"/>
            <a:ext cx="3000000" cy="45714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ETF"/>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086602" y="2647950"/>
            <a:ext cx="1838325" cy="11049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849F14F-3AED-4E54-8AE9-1C442C9A6DD3}"/>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52</a:t>
            </a:fld>
            <a:endParaRPr lang="en-US" dirty="0">
              <a:solidFill>
                <a:srgbClr val="FFFFFF"/>
              </a:solidFill>
            </a:endParaRPr>
          </a:p>
        </p:txBody>
      </p:sp>
    </p:spTree>
    <p:extLst>
      <p:ext uri="{BB962C8B-B14F-4D97-AF65-F5344CB8AC3E}">
        <p14:creationId xmlns:p14="http://schemas.microsoft.com/office/powerpoint/2010/main" val="14408854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64388-12E2-4CAC-A109-0E2682F179AB}"/>
              </a:ext>
            </a:extLst>
          </p:cNvPr>
          <p:cNvSpPr>
            <a:spLocks noGrp="1"/>
          </p:cNvSpPr>
          <p:nvPr>
            <p:ph type="title"/>
          </p:nvPr>
        </p:nvSpPr>
        <p:spPr/>
        <p:txBody>
          <a:bodyPr>
            <a:normAutofit fontScale="90000"/>
          </a:bodyPr>
          <a:lstStyle/>
          <a:p>
            <a:r>
              <a:rPr lang="en-US" dirty="0"/>
              <a:t>Top-level Domain Names (TLD)</a:t>
            </a:r>
          </a:p>
        </p:txBody>
      </p:sp>
      <p:sp>
        <p:nvSpPr>
          <p:cNvPr id="3" name="Content Placeholder 2">
            <a:extLst>
              <a:ext uri="{FF2B5EF4-FFF2-40B4-BE49-F238E27FC236}">
                <a16:creationId xmlns:a16="http://schemas.microsoft.com/office/drawing/2014/main" id="{7DB8C230-76F2-4351-86AF-8EE0781CCB26}"/>
              </a:ext>
            </a:extLst>
          </p:cNvPr>
          <p:cNvSpPr>
            <a:spLocks noGrp="1"/>
          </p:cNvSpPr>
          <p:nvPr>
            <p:ph sz="quarter" idx="1"/>
          </p:nvPr>
        </p:nvSpPr>
        <p:spPr>
          <a:xfrm>
            <a:off x="609600" y="1192175"/>
            <a:ext cx="3886200" cy="3429000"/>
          </a:xfrm>
        </p:spPr>
        <p:txBody>
          <a:bodyPr>
            <a:normAutofit fontScale="70000" lnSpcReduction="20000"/>
          </a:bodyPr>
          <a:lstStyle/>
          <a:p>
            <a:pPr marL="0" indent="0">
              <a:buNone/>
            </a:pPr>
            <a:r>
              <a:rPr lang="en-US" sz="3400" dirty="0"/>
              <a:t>Generic TLDs</a:t>
            </a:r>
          </a:p>
          <a:p>
            <a:r>
              <a:rPr lang="en-US" dirty="0"/>
              <a:t>.com – Commercial organization </a:t>
            </a:r>
          </a:p>
          <a:p>
            <a:r>
              <a:rPr lang="en-US" dirty="0" err="1"/>
              <a:t>.net</a:t>
            </a:r>
            <a:r>
              <a:rPr lang="en-US" dirty="0"/>
              <a:t> – Large Networks</a:t>
            </a:r>
          </a:p>
          <a:p>
            <a:r>
              <a:rPr lang="en-US" dirty="0"/>
              <a:t>.biz – Online business </a:t>
            </a:r>
          </a:p>
          <a:p>
            <a:r>
              <a:rPr lang="en-US" dirty="0"/>
              <a:t>.</a:t>
            </a:r>
            <a:r>
              <a:rPr lang="en-US" dirty="0" err="1"/>
              <a:t>gov</a:t>
            </a:r>
            <a:r>
              <a:rPr lang="en-US" dirty="0"/>
              <a:t> – Government organization</a:t>
            </a:r>
          </a:p>
          <a:p>
            <a:r>
              <a:rPr lang="en-US" dirty="0"/>
              <a:t>.org – non-profit organization</a:t>
            </a:r>
          </a:p>
          <a:p>
            <a:r>
              <a:rPr lang="en-US" dirty="0"/>
              <a:t>.</a:t>
            </a:r>
            <a:r>
              <a:rPr lang="en-US" dirty="0" err="1"/>
              <a:t>edu</a:t>
            </a:r>
            <a:r>
              <a:rPr lang="en-US" dirty="0"/>
              <a:t> - educational organization</a:t>
            </a:r>
          </a:p>
          <a:p>
            <a:r>
              <a:rPr lang="en-US" dirty="0"/>
              <a:t>.info – Informational websites</a:t>
            </a:r>
          </a:p>
          <a:p>
            <a:r>
              <a:rPr lang="en-US" dirty="0"/>
              <a:t>.</a:t>
            </a:r>
            <a:r>
              <a:rPr lang="en-US" dirty="0" err="1"/>
              <a:t>io</a:t>
            </a:r>
            <a:r>
              <a:rPr lang="en-US" dirty="0"/>
              <a:t> – Technical sites</a:t>
            </a:r>
          </a:p>
        </p:txBody>
      </p:sp>
      <p:sp>
        <p:nvSpPr>
          <p:cNvPr id="4" name="Content Placeholder 3">
            <a:extLst>
              <a:ext uri="{FF2B5EF4-FFF2-40B4-BE49-F238E27FC236}">
                <a16:creationId xmlns:a16="http://schemas.microsoft.com/office/drawing/2014/main" id="{3EDAF3DA-0FB9-4049-B94A-523BBB804654}"/>
              </a:ext>
            </a:extLst>
          </p:cNvPr>
          <p:cNvSpPr>
            <a:spLocks noGrp="1"/>
          </p:cNvSpPr>
          <p:nvPr>
            <p:ph sz="quarter" idx="2"/>
          </p:nvPr>
        </p:nvSpPr>
        <p:spPr/>
        <p:txBody>
          <a:bodyPr>
            <a:normAutofit fontScale="70000" lnSpcReduction="20000"/>
          </a:bodyPr>
          <a:lstStyle/>
          <a:p>
            <a:pPr marL="0" indent="0">
              <a:buNone/>
            </a:pPr>
            <a:r>
              <a:rPr lang="en-US" sz="3400" dirty="0"/>
              <a:t>Country or Location Specific</a:t>
            </a:r>
          </a:p>
          <a:p>
            <a:r>
              <a:rPr lang="en-US" dirty="0"/>
              <a:t>.au – Australia</a:t>
            </a:r>
          </a:p>
          <a:p>
            <a:r>
              <a:rPr lang="en-US" dirty="0"/>
              <a:t>.</a:t>
            </a:r>
            <a:r>
              <a:rPr lang="en-US" dirty="0" err="1"/>
              <a:t>cn</a:t>
            </a:r>
            <a:r>
              <a:rPr lang="en-US" dirty="0"/>
              <a:t> – China</a:t>
            </a:r>
          </a:p>
          <a:p>
            <a:r>
              <a:rPr lang="en-US" dirty="0"/>
              <a:t>.de – Germany</a:t>
            </a:r>
          </a:p>
          <a:p>
            <a:r>
              <a:rPr lang="en-US" dirty="0"/>
              <a:t>.</a:t>
            </a:r>
            <a:r>
              <a:rPr lang="en-US" dirty="0" err="1"/>
              <a:t>kz</a:t>
            </a:r>
            <a:r>
              <a:rPr lang="en-US" dirty="0"/>
              <a:t> – Kazakhstan</a:t>
            </a:r>
          </a:p>
          <a:p>
            <a:r>
              <a:rPr lang="en-US" dirty="0"/>
              <a:t>.in – India</a:t>
            </a:r>
          </a:p>
          <a:p>
            <a:r>
              <a:rPr lang="en-US" dirty="0"/>
              <a:t>.</a:t>
            </a:r>
            <a:r>
              <a:rPr lang="en-US" dirty="0" err="1"/>
              <a:t>ru</a:t>
            </a:r>
            <a:r>
              <a:rPr lang="en-US" dirty="0"/>
              <a:t> - Russia</a:t>
            </a:r>
          </a:p>
          <a:p>
            <a:r>
              <a:rPr lang="en-US" dirty="0"/>
              <a:t>.us – United States</a:t>
            </a:r>
          </a:p>
          <a:p>
            <a:r>
              <a:rPr lang="en-US" dirty="0"/>
              <a:t>.</a:t>
            </a:r>
            <a:r>
              <a:rPr lang="en-US" dirty="0" err="1"/>
              <a:t>uk</a:t>
            </a:r>
            <a:r>
              <a:rPr lang="en-US" dirty="0"/>
              <a:t> – United Kingdom</a:t>
            </a:r>
          </a:p>
          <a:p>
            <a:endParaRPr lang="en-US" dirty="0"/>
          </a:p>
        </p:txBody>
      </p:sp>
      <p:sp>
        <p:nvSpPr>
          <p:cNvPr id="5" name="Slide Number Placeholder 4">
            <a:extLst>
              <a:ext uri="{FF2B5EF4-FFF2-40B4-BE49-F238E27FC236}">
                <a16:creationId xmlns:a16="http://schemas.microsoft.com/office/drawing/2014/main" id="{E985E639-C3B2-4EB6-9695-3A9798D91875}"/>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53</a:t>
            </a:fld>
            <a:endParaRPr lang="en-US"/>
          </a:p>
        </p:txBody>
      </p:sp>
    </p:spTree>
    <p:extLst>
      <p:ext uri="{BB962C8B-B14F-4D97-AF65-F5344CB8AC3E}">
        <p14:creationId xmlns:p14="http://schemas.microsoft.com/office/powerpoint/2010/main" val="14728263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Global Standards Collaboration (GSC)">
            <a:extLst>
              <a:ext uri="{FF2B5EF4-FFF2-40B4-BE49-F238E27FC236}">
                <a16:creationId xmlns:a16="http://schemas.microsoft.com/office/drawing/2014/main" id="{5E0F709C-8D01-49F8-A181-E23D6F11AF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5162"/>
          <a:stretch/>
        </p:blipFill>
        <p:spPr bwMode="auto">
          <a:xfrm>
            <a:off x="4419600" y="2724150"/>
            <a:ext cx="3648075" cy="12953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3D793B2-E93D-44CD-A706-0A114CC7C427}"/>
              </a:ext>
            </a:extLst>
          </p:cNvPr>
          <p:cNvSpPr>
            <a:spLocks noGrp="1"/>
          </p:cNvSpPr>
          <p:nvPr>
            <p:ph type="title"/>
          </p:nvPr>
        </p:nvSpPr>
        <p:spPr/>
        <p:txBody>
          <a:bodyPr>
            <a:normAutofit fontScale="90000"/>
          </a:bodyPr>
          <a:lstStyle/>
          <a:p>
            <a:r>
              <a:rPr lang="en-US" dirty="0"/>
              <a:t>Global Standards Collaboration (GSC)</a:t>
            </a:r>
          </a:p>
        </p:txBody>
      </p:sp>
      <p:sp>
        <p:nvSpPr>
          <p:cNvPr id="4" name="Slide Number Placeholder 3">
            <a:extLst>
              <a:ext uri="{FF2B5EF4-FFF2-40B4-BE49-F238E27FC236}">
                <a16:creationId xmlns:a16="http://schemas.microsoft.com/office/drawing/2014/main" id="{789BD994-C58F-4685-863A-EEEE51D9A02D}"/>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54</a:t>
            </a:fld>
            <a:endParaRPr lang="en-US" dirty="0">
              <a:solidFill>
                <a:srgbClr val="FFFFFF"/>
              </a:solidFill>
            </a:endParaRPr>
          </a:p>
        </p:txBody>
      </p:sp>
      <p:sp>
        <p:nvSpPr>
          <p:cNvPr id="3" name="Content Placeholder 2">
            <a:extLst>
              <a:ext uri="{FF2B5EF4-FFF2-40B4-BE49-F238E27FC236}">
                <a16:creationId xmlns:a16="http://schemas.microsoft.com/office/drawing/2014/main" id="{25B3BDCB-8204-4908-8FB0-DACBB6991461}"/>
              </a:ext>
            </a:extLst>
          </p:cNvPr>
          <p:cNvSpPr>
            <a:spLocks noGrp="1"/>
          </p:cNvSpPr>
          <p:nvPr>
            <p:ph sz="quarter" idx="1"/>
          </p:nvPr>
        </p:nvSpPr>
        <p:spPr/>
        <p:txBody>
          <a:bodyPr/>
          <a:lstStyle/>
          <a:p>
            <a:pPr marL="0" indent="0">
              <a:buNone/>
            </a:pPr>
            <a:r>
              <a:rPr lang="en-US" dirty="0"/>
              <a:t>GSC is an unincorporated voluntary organization dedicated to enhancing global cooperation and collaboration regarding communications standards </a:t>
            </a:r>
            <a:br>
              <a:rPr lang="en-US" dirty="0"/>
            </a:br>
            <a:r>
              <a:rPr lang="en-US" dirty="0"/>
              <a:t>and the related standards </a:t>
            </a:r>
            <a:br>
              <a:rPr lang="en-US" dirty="0"/>
            </a:br>
            <a:r>
              <a:rPr lang="en-US" dirty="0"/>
              <a:t>development environment. </a:t>
            </a:r>
          </a:p>
        </p:txBody>
      </p:sp>
    </p:spTree>
    <p:extLst>
      <p:ext uri="{BB962C8B-B14F-4D97-AF65-F5344CB8AC3E}">
        <p14:creationId xmlns:p14="http://schemas.microsoft.com/office/powerpoint/2010/main" val="1534028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FA0648-6805-4552-8D40-C8A813D56F54}"/>
              </a:ext>
            </a:extLst>
          </p:cNvPr>
          <p:cNvSpPr>
            <a:spLocks noGrp="1"/>
          </p:cNvSpPr>
          <p:nvPr>
            <p:ph type="title"/>
          </p:nvPr>
        </p:nvSpPr>
        <p:spPr/>
        <p:txBody>
          <a:bodyPr>
            <a:noAutofit/>
          </a:bodyPr>
          <a:lstStyle/>
          <a:p>
            <a:r>
              <a:rPr lang="en-US" sz="2800" dirty="0"/>
              <a:t>GSC includes the following standards organizations:</a:t>
            </a:r>
          </a:p>
        </p:txBody>
      </p:sp>
      <p:graphicFrame>
        <p:nvGraphicFramePr>
          <p:cNvPr id="7" name="Content Placeholder 6">
            <a:extLst>
              <a:ext uri="{FF2B5EF4-FFF2-40B4-BE49-F238E27FC236}">
                <a16:creationId xmlns:a16="http://schemas.microsoft.com/office/drawing/2014/main" id="{9754FCB3-B866-4426-83A4-6812D330CEBB}"/>
              </a:ext>
            </a:extLst>
          </p:cNvPr>
          <p:cNvGraphicFramePr>
            <a:graphicFrameLocks noGrp="1"/>
          </p:cNvGraphicFramePr>
          <p:nvPr>
            <p:ph sz="quarter" idx="1"/>
            <p:extLst>
              <p:ext uri="{D42A27DB-BD31-4B8C-83A1-F6EECF244321}">
                <p14:modId xmlns:p14="http://schemas.microsoft.com/office/powerpoint/2010/main" val="3470910436"/>
              </p:ext>
            </p:extLst>
          </p:nvPr>
        </p:nvGraphicFramePr>
        <p:xfrm>
          <a:off x="612775" y="1200150"/>
          <a:ext cx="7013575" cy="3639185"/>
        </p:xfrm>
        <a:graphic>
          <a:graphicData uri="http://schemas.openxmlformats.org/drawingml/2006/table">
            <a:tbl>
              <a:tblPr firstRow="1" bandRow="1">
                <a:tableStyleId>{21E4AEA4-8DFA-4A89-87EB-49C32662AFE0}</a:tableStyleId>
              </a:tblPr>
              <a:tblGrid>
                <a:gridCol w="5562600">
                  <a:extLst>
                    <a:ext uri="{9D8B030D-6E8A-4147-A177-3AD203B41FA5}">
                      <a16:colId xmlns:a16="http://schemas.microsoft.com/office/drawing/2014/main" val="2368638725"/>
                    </a:ext>
                  </a:extLst>
                </a:gridCol>
                <a:gridCol w="1450975">
                  <a:extLst>
                    <a:ext uri="{9D8B030D-6E8A-4147-A177-3AD203B41FA5}">
                      <a16:colId xmlns:a16="http://schemas.microsoft.com/office/drawing/2014/main" val="210078328"/>
                    </a:ext>
                  </a:extLst>
                </a:gridCol>
              </a:tblGrid>
              <a:tr h="370840">
                <a:tc>
                  <a:txBody>
                    <a:bodyPr/>
                    <a:lstStyle/>
                    <a:p>
                      <a:r>
                        <a:rPr lang="en-US" dirty="0"/>
                        <a:t>Company</a:t>
                      </a:r>
                    </a:p>
                  </a:txBody>
                  <a:tcPr/>
                </a:tc>
                <a:tc>
                  <a:txBody>
                    <a:bodyPr/>
                    <a:lstStyle/>
                    <a:p>
                      <a:r>
                        <a:rPr lang="en-US" dirty="0"/>
                        <a:t>Location</a:t>
                      </a:r>
                    </a:p>
                  </a:txBody>
                  <a:tcPr/>
                </a:tc>
                <a:extLst>
                  <a:ext uri="{0D108BD9-81ED-4DB2-BD59-A6C34878D82A}">
                    <a16:rowId xmlns:a16="http://schemas.microsoft.com/office/drawing/2014/main" val="771090641"/>
                  </a:ext>
                </a:extLst>
              </a:tr>
              <a:tr h="314960">
                <a:tc>
                  <a:txBody>
                    <a:bodyPr/>
                    <a:lstStyle/>
                    <a:p>
                      <a:pPr algn="l" fontAlgn="b"/>
                      <a:r>
                        <a:rPr lang="en-US" sz="1400" u="none" strike="noStrike" dirty="0">
                          <a:effectLst/>
                        </a:rPr>
                        <a:t>Association of Radio Industries and Businesses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Japan</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10161981"/>
                  </a:ext>
                </a:extLst>
              </a:tr>
              <a:tr h="228600">
                <a:tc>
                  <a:txBody>
                    <a:bodyPr/>
                    <a:lstStyle/>
                    <a:p>
                      <a:pPr algn="l" fontAlgn="b"/>
                      <a:r>
                        <a:rPr lang="en-US" sz="1400" u="none" strike="noStrike" dirty="0">
                          <a:effectLst/>
                        </a:rPr>
                        <a:t>Alliance for Telecommunications Industry Solutions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USA</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22242001"/>
                  </a:ext>
                </a:extLst>
              </a:tr>
              <a:tr h="228600">
                <a:tc>
                  <a:txBody>
                    <a:bodyPr/>
                    <a:lstStyle/>
                    <a:p>
                      <a:pPr algn="l" fontAlgn="b"/>
                      <a:r>
                        <a:rPr lang="en-US" sz="1400" u="none" strike="noStrike" dirty="0">
                          <a:effectLst/>
                        </a:rPr>
                        <a:t>Communications Alliance Ltd</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Australia</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23909238"/>
                  </a:ext>
                </a:extLst>
              </a:tr>
              <a:tr h="152400">
                <a:tc>
                  <a:txBody>
                    <a:bodyPr/>
                    <a:lstStyle/>
                    <a:p>
                      <a:pPr algn="l" fontAlgn="b"/>
                      <a:r>
                        <a:rPr lang="en-US" sz="1400" u="none" strike="noStrike" dirty="0">
                          <a:effectLst/>
                        </a:rPr>
                        <a:t>China Communications Standards Association</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China</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07403703"/>
                  </a:ext>
                </a:extLst>
              </a:tr>
              <a:tr h="203835">
                <a:tc>
                  <a:txBody>
                    <a:bodyPr/>
                    <a:lstStyle/>
                    <a:p>
                      <a:pPr algn="l" fontAlgn="b"/>
                      <a:r>
                        <a:rPr lang="en-US" sz="1400" u="none" strike="noStrike" dirty="0">
                          <a:effectLst/>
                        </a:rPr>
                        <a:t>European Telecommunications Standards Institute</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Europe</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67845777"/>
                  </a:ext>
                </a:extLst>
              </a:tr>
              <a:tr h="127635">
                <a:tc>
                  <a:txBody>
                    <a:bodyPr/>
                    <a:lstStyle/>
                    <a:p>
                      <a:pPr algn="l" fontAlgn="b"/>
                      <a:r>
                        <a:rPr lang="en-US" sz="1400" u="none" strike="noStrike" dirty="0">
                          <a:effectLst/>
                        </a:rPr>
                        <a:t>International Electrotechnical Commission</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International</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75503279"/>
                  </a:ext>
                </a:extLst>
              </a:tr>
              <a:tr h="203835">
                <a:tc>
                  <a:txBody>
                    <a:bodyPr/>
                    <a:lstStyle/>
                    <a:p>
                      <a:pPr algn="l" fontAlgn="b"/>
                      <a:r>
                        <a:rPr lang="en-US" sz="1400" u="none" strike="noStrike" dirty="0">
                          <a:effectLst/>
                        </a:rPr>
                        <a:t>Institute of Electrical and Electronics Engineers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International</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2971015"/>
                  </a:ext>
                </a:extLst>
              </a:tr>
              <a:tr h="213995">
                <a:tc>
                  <a:txBody>
                    <a:bodyPr/>
                    <a:lstStyle/>
                    <a:p>
                      <a:pPr algn="l" fontAlgn="b"/>
                      <a:r>
                        <a:rPr lang="en-US" sz="1400" u="none" strike="noStrike" dirty="0">
                          <a:effectLst/>
                        </a:rPr>
                        <a:t>International Organization for Standardization</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International</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08347123"/>
                  </a:ext>
                </a:extLst>
              </a:tr>
              <a:tr h="224155">
                <a:tc>
                  <a:txBody>
                    <a:bodyPr/>
                    <a:lstStyle/>
                    <a:p>
                      <a:pPr algn="l" fontAlgn="b"/>
                      <a:r>
                        <a:rPr lang="en-US" sz="1400" u="none" strike="noStrike" dirty="0">
                          <a:effectLst/>
                        </a:rPr>
                        <a:t>ICT Standards Advisory Council of Canada</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Canada</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36821997"/>
                  </a:ext>
                </a:extLst>
              </a:tr>
              <a:tr h="234315">
                <a:tc>
                  <a:txBody>
                    <a:bodyPr/>
                    <a:lstStyle/>
                    <a:p>
                      <a:pPr algn="l" fontAlgn="b"/>
                      <a:r>
                        <a:rPr lang="en-US" sz="1400" u="none" strike="noStrike" dirty="0">
                          <a:effectLst/>
                        </a:rPr>
                        <a:t>International Telecommunication Union</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International</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07165046"/>
                  </a:ext>
                </a:extLst>
              </a:tr>
              <a:tr h="233045">
                <a:tc>
                  <a:txBody>
                    <a:bodyPr/>
                    <a:lstStyle/>
                    <a:p>
                      <a:pPr algn="l" fontAlgn="b"/>
                      <a:r>
                        <a:rPr lang="en-US" sz="1400" u="none" strike="noStrike" dirty="0">
                          <a:effectLst/>
                        </a:rPr>
                        <a:t>Telecommunications Industry Association</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USA</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49468785"/>
                  </a:ext>
                </a:extLst>
              </a:tr>
              <a:tr h="217170">
                <a:tc>
                  <a:txBody>
                    <a:bodyPr/>
                    <a:lstStyle/>
                    <a:p>
                      <a:pPr algn="l" fontAlgn="b"/>
                      <a:r>
                        <a:rPr lang="en-US" sz="1400" u="none" strike="noStrike" dirty="0">
                          <a:effectLst/>
                        </a:rPr>
                        <a:t>Telecommunications Standards Development Society of India</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India</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89792092"/>
                  </a:ext>
                </a:extLst>
              </a:tr>
              <a:tr h="244475">
                <a:tc>
                  <a:txBody>
                    <a:bodyPr/>
                    <a:lstStyle/>
                    <a:p>
                      <a:pPr algn="l" fontAlgn="b"/>
                      <a:r>
                        <a:rPr lang="en-US" sz="1400" u="none" strike="noStrike" dirty="0">
                          <a:effectLst/>
                        </a:rPr>
                        <a:t>Telecommunications Technology Association</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Korea</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75135453"/>
                  </a:ext>
                </a:extLst>
              </a:tr>
              <a:tr h="198755">
                <a:tc>
                  <a:txBody>
                    <a:bodyPr/>
                    <a:lstStyle/>
                    <a:p>
                      <a:pPr algn="l" fontAlgn="b"/>
                      <a:r>
                        <a:rPr lang="en-US" sz="1400" u="none" strike="noStrike" dirty="0">
                          <a:effectLst/>
                        </a:rPr>
                        <a:t>Telecommunication Technology Committee</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Japan</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68793922"/>
                  </a:ext>
                </a:extLst>
              </a:tr>
            </a:tbl>
          </a:graphicData>
        </a:graphic>
      </p:graphicFrame>
      <p:sp>
        <p:nvSpPr>
          <p:cNvPr id="2" name="Slide Number Placeholder 1">
            <a:extLst>
              <a:ext uri="{FF2B5EF4-FFF2-40B4-BE49-F238E27FC236}">
                <a16:creationId xmlns:a16="http://schemas.microsoft.com/office/drawing/2014/main" id="{E5F9E21F-02CB-4831-8FFE-20CB8331CCB4}"/>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55</a:t>
            </a:fld>
            <a:endParaRPr lang="en-US" dirty="0">
              <a:solidFill>
                <a:srgbClr val="FFFFFF"/>
              </a:solidFill>
            </a:endParaRPr>
          </a:p>
        </p:txBody>
      </p:sp>
    </p:spTree>
    <p:extLst>
      <p:ext uri="{BB962C8B-B14F-4D97-AF65-F5344CB8AC3E}">
        <p14:creationId xmlns:p14="http://schemas.microsoft.com/office/powerpoint/2010/main" val="24144955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1329-0AF4-44CF-B481-CFD350608A77}"/>
              </a:ext>
            </a:extLst>
          </p:cNvPr>
          <p:cNvSpPr>
            <a:spLocks noGrp="1"/>
          </p:cNvSpPr>
          <p:nvPr>
            <p:ph type="title"/>
          </p:nvPr>
        </p:nvSpPr>
        <p:spPr/>
        <p:txBody>
          <a:bodyPr>
            <a:normAutofit fontScale="90000"/>
          </a:bodyPr>
          <a:lstStyle/>
          <a:p>
            <a:r>
              <a:rPr lang="en-US"/>
              <a:t>Summary</a:t>
            </a:r>
            <a:endParaRPr lang="en-US" dirty="0"/>
          </a:p>
        </p:txBody>
      </p:sp>
      <p:sp>
        <p:nvSpPr>
          <p:cNvPr id="3" name="Text Placeholder 2">
            <a:extLst>
              <a:ext uri="{FF2B5EF4-FFF2-40B4-BE49-F238E27FC236}">
                <a16:creationId xmlns:a16="http://schemas.microsoft.com/office/drawing/2014/main" id="{BDBD55AC-AABD-4C03-92FB-11B77812DB97}"/>
              </a:ext>
            </a:extLst>
          </p:cNvPr>
          <p:cNvSpPr>
            <a:spLocks noGrp="1"/>
          </p:cNvSpPr>
          <p:nvPr>
            <p:ph type="body" idx="1"/>
          </p:nvPr>
        </p:nvSpPr>
        <p:spPr/>
        <p:txBody>
          <a:bodyPr>
            <a:normAutofit lnSpcReduction="10000"/>
          </a:bodyPr>
          <a:lstStyle/>
          <a:p>
            <a:r>
              <a:rPr lang="en-US" dirty="0"/>
              <a:t>Standards ensure that the technologies will work together</a:t>
            </a:r>
          </a:p>
          <a:p>
            <a:r>
              <a:rPr lang="en-US" dirty="0"/>
              <a:t>An international group decides the global ICT standards</a:t>
            </a:r>
          </a:p>
          <a:p>
            <a:r>
              <a:rPr lang="en-US" dirty="0"/>
              <a:t>Technology makers voluntarily adopt the standard</a:t>
            </a:r>
          </a:p>
          <a:p>
            <a:r>
              <a:rPr lang="en-US" dirty="0"/>
              <a:t>ICAAN is on standards organization that govern the TLDs</a:t>
            </a:r>
          </a:p>
        </p:txBody>
      </p:sp>
      <p:sp>
        <p:nvSpPr>
          <p:cNvPr id="4" name="Slide Number Placeholder 3">
            <a:extLst>
              <a:ext uri="{FF2B5EF4-FFF2-40B4-BE49-F238E27FC236}">
                <a16:creationId xmlns:a16="http://schemas.microsoft.com/office/drawing/2014/main" id="{0FB443A5-DBB3-425E-BBF9-61619BFC9454}"/>
              </a:ext>
            </a:extLst>
          </p:cNvPr>
          <p:cNvSpPr>
            <a:spLocks noGrp="1"/>
          </p:cNvSpPr>
          <p:nvPr>
            <p:ph type="sldNum" sz="quarter" idx="12"/>
          </p:nvPr>
        </p:nvSpPr>
        <p:spPr/>
        <p:txBody>
          <a:bodyPr>
            <a:normAutofit fontScale="47500" lnSpcReduction="20000"/>
          </a:bodyPr>
          <a:lstStyle/>
          <a:p>
            <a:fld id="{CA994560-7801-4A2D-A8EF-41E342B56C51}" type="slidenum">
              <a:rPr lang="en-US" smtClean="0"/>
              <a:t>56</a:t>
            </a:fld>
            <a:endParaRPr lang="en-US"/>
          </a:p>
        </p:txBody>
      </p:sp>
    </p:spTree>
    <p:extLst>
      <p:ext uri="{BB962C8B-B14F-4D97-AF65-F5344CB8AC3E}">
        <p14:creationId xmlns:p14="http://schemas.microsoft.com/office/powerpoint/2010/main" val="10722033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379E2-66D5-4AF9-8AE7-D958FF1CD392}"/>
              </a:ext>
            </a:extLst>
          </p:cNvPr>
          <p:cNvSpPr>
            <a:spLocks noGrp="1"/>
          </p:cNvSpPr>
          <p:nvPr>
            <p:ph type="title"/>
          </p:nvPr>
        </p:nvSpPr>
        <p:spPr/>
        <p:txBody>
          <a:bodyPr>
            <a:normAutofit fontScale="90000"/>
          </a:bodyPr>
          <a:lstStyle/>
          <a:p>
            <a:r>
              <a:rPr lang="en-US" dirty="0"/>
              <a:t>Major Sources</a:t>
            </a:r>
          </a:p>
        </p:txBody>
      </p:sp>
      <p:sp>
        <p:nvSpPr>
          <p:cNvPr id="3" name="Content Placeholder 2">
            <a:extLst>
              <a:ext uri="{FF2B5EF4-FFF2-40B4-BE49-F238E27FC236}">
                <a16:creationId xmlns:a16="http://schemas.microsoft.com/office/drawing/2014/main" id="{A2C3A43D-C56C-42A0-9D7B-A0631DC88F90}"/>
              </a:ext>
            </a:extLst>
          </p:cNvPr>
          <p:cNvSpPr>
            <a:spLocks noGrp="1"/>
          </p:cNvSpPr>
          <p:nvPr>
            <p:ph idx="1"/>
          </p:nvPr>
        </p:nvSpPr>
        <p:spPr/>
        <p:txBody>
          <a:bodyPr>
            <a:normAutofit/>
          </a:bodyPr>
          <a:lstStyle/>
          <a:p>
            <a:r>
              <a:rPr lang="en-US" sz="1200" dirty="0"/>
              <a:t>http://mpforest.gov.in/HRD/trainingmodule/ICT/ICTConcepts.ppt</a:t>
            </a:r>
          </a:p>
          <a:p>
            <a:r>
              <a:rPr lang="en-US" sz="1200" dirty="0"/>
              <a:t>http://www.gracekennedy.com/images/lecture/GraceLecture2007.pdf</a:t>
            </a:r>
          </a:p>
          <a:p>
            <a:r>
              <a:rPr lang="en-US" sz="1200" dirty="0"/>
              <a:t>https://www.gcflearnfree.org/computerbasics/what-is-a-computer/1/</a:t>
            </a:r>
          </a:p>
          <a:p>
            <a:r>
              <a:rPr lang="en-US" sz="1200" dirty="0"/>
              <a:t>https://en.wikipedia.org/wiki/Information_and_communications_technology</a:t>
            </a:r>
          </a:p>
          <a:p>
            <a:r>
              <a:rPr lang="en-US" sz="1200" dirty="0"/>
              <a:t>https://techterms.com/definition/ict</a:t>
            </a:r>
          </a:p>
          <a:p>
            <a:endParaRPr lang="en-US" dirty="0"/>
          </a:p>
        </p:txBody>
      </p:sp>
      <p:sp>
        <p:nvSpPr>
          <p:cNvPr id="4" name="Slide Number Placeholder 3">
            <a:extLst>
              <a:ext uri="{FF2B5EF4-FFF2-40B4-BE49-F238E27FC236}">
                <a16:creationId xmlns:a16="http://schemas.microsoft.com/office/drawing/2014/main" id="{DF60ED22-3E80-4479-9AAE-CF92B5BD7784}"/>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57</a:t>
            </a:fld>
            <a:endParaRPr lang="en-US" dirty="0">
              <a:solidFill>
                <a:srgbClr val="FFFFFF"/>
              </a:solidFill>
            </a:endParaRPr>
          </a:p>
        </p:txBody>
      </p:sp>
    </p:spTree>
    <p:extLst>
      <p:ext uri="{BB962C8B-B14F-4D97-AF65-F5344CB8AC3E}">
        <p14:creationId xmlns:p14="http://schemas.microsoft.com/office/powerpoint/2010/main" val="20396274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template.potx" id="{67C3D7D5-940E-444A-84A5-43765D7EF3FB}" vid="{8AD06D98-E839-4788-B92B-C6F323DA86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9000B0E-F247-42DE-B4C8-953FA55828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Template>
  <TotalTime>0</TotalTime>
  <Words>5826</Words>
  <Application>Microsoft Office PowerPoint</Application>
  <PresentationFormat>On-screen Show (16:9)</PresentationFormat>
  <Paragraphs>615</Paragraphs>
  <Slides>57</Slides>
  <Notes>57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Tw Cen MT</vt:lpstr>
      <vt:lpstr>Wingdings</vt:lpstr>
      <vt:lpstr>Wingdings 2</vt:lpstr>
      <vt:lpstr>Median</vt:lpstr>
      <vt:lpstr>1. INTRODUCING INFORMATION AND      COMMUNICATION TECHNOLOGY</vt:lpstr>
      <vt:lpstr>Copyright Notice</vt:lpstr>
      <vt:lpstr>1.1. Information and Communication</vt:lpstr>
      <vt:lpstr>Learning Objectives</vt:lpstr>
      <vt:lpstr>Information and Communications Technology</vt:lpstr>
      <vt:lpstr>Common ICT Technologies</vt:lpstr>
      <vt:lpstr>The Role of ICT in Society</vt:lpstr>
      <vt:lpstr>ICT Focuses on Telecommunication</vt:lpstr>
      <vt:lpstr>Information</vt:lpstr>
      <vt:lpstr>Communication</vt:lpstr>
      <vt:lpstr>Synchronous vs. Asynchronous</vt:lpstr>
      <vt:lpstr>Synchronous Communication</vt:lpstr>
      <vt:lpstr>Asynchronous Communication</vt:lpstr>
      <vt:lpstr>Synchronous vs. Asynchronous</vt:lpstr>
      <vt:lpstr>Synchronous vs. Asynchronous</vt:lpstr>
      <vt:lpstr>Summary</vt:lpstr>
      <vt:lpstr>1.2. Technology</vt:lpstr>
      <vt:lpstr>Learning Objectives</vt:lpstr>
      <vt:lpstr>Technology</vt:lpstr>
      <vt:lpstr>Computers (1 of 2)</vt:lpstr>
      <vt:lpstr>Computers (2 of 2)</vt:lpstr>
      <vt:lpstr>Processes (1 of 3)</vt:lpstr>
      <vt:lpstr>Processes (2 of 3)</vt:lpstr>
      <vt:lpstr>Processes (3 of 3)</vt:lpstr>
      <vt:lpstr>Characteristics of Computers</vt:lpstr>
      <vt:lpstr>Applications of Computers</vt:lpstr>
      <vt:lpstr>The Internet</vt:lpstr>
      <vt:lpstr>The Internet</vt:lpstr>
      <vt:lpstr>Internet Protocol Examples</vt:lpstr>
      <vt:lpstr>Brief History of the Internet</vt:lpstr>
      <vt:lpstr>Uses of  Internet </vt:lpstr>
      <vt:lpstr>The World Wide Web</vt:lpstr>
      <vt:lpstr>Telecommunication (1 of 2)</vt:lpstr>
      <vt:lpstr>Telecommunication (2 of 2)</vt:lpstr>
      <vt:lpstr>Evolution of ICT Tools</vt:lpstr>
      <vt:lpstr>The Internet as an ICT Tool</vt:lpstr>
      <vt:lpstr>Summary</vt:lpstr>
      <vt:lpstr>1.3. ICT in Education</vt:lpstr>
      <vt:lpstr>Learning Objectives</vt:lpstr>
      <vt:lpstr>Why use ICTs in Education</vt:lpstr>
      <vt:lpstr>The use of ICT in Education</vt:lpstr>
      <vt:lpstr>Traditional vs. Internet-based ICT education Approach</vt:lpstr>
      <vt:lpstr>ICTs can Help Teachers Teach</vt:lpstr>
      <vt:lpstr>ICTs can Help Students Learn</vt:lpstr>
      <vt:lpstr>ICTs can Help Students Learn</vt:lpstr>
      <vt:lpstr>Learning Management Systems</vt:lpstr>
      <vt:lpstr>Summary</vt:lpstr>
      <vt:lpstr> 1.4. Standards</vt:lpstr>
      <vt:lpstr>Learning Objectives</vt:lpstr>
      <vt:lpstr>The Global ICT Standards</vt:lpstr>
      <vt:lpstr>The Global ICT Standards</vt:lpstr>
      <vt:lpstr>The Internet: People and organizations</vt:lpstr>
      <vt:lpstr>Top-level Domain Names (TLD)</vt:lpstr>
      <vt:lpstr>Global Standards Collaboration (GSC)</vt:lpstr>
      <vt:lpstr>GSC includes the following standards organizations:</vt:lpstr>
      <vt:lpstr>Summary</vt:lpstr>
      <vt:lpstr>Major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2017-08-29T16:08:23Z</dcterms:created>
  <dcterms:modified xsi:type="dcterms:W3CDTF">2019-01-18T08:26:36Z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TC101671259990</vt:lpwstr>
  </property>
</Properties>
</file>